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theme/themeOverride2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84" r:id="rId2"/>
    <p:sldMasterId id="2147483672" r:id="rId3"/>
  </p:sldMasterIdLst>
  <p:notesMasterIdLst>
    <p:notesMasterId r:id="rId76"/>
  </p:notesMasterIdLst>
  <p:sldIdLst>
    <p:sldId id="256" r:id="rId4"/>
    <p:sldId id="546" r:id="rId5"/>
    <p:sldId id="525" r:id="rId6"/>
    <p:sldId id="526" r:id="rId7"/>
    <p:sldId id="322" r:id="rId8"/>
    <p:sldId id="257" r:id="rId9"/>
    <p:sldId id="350" r:id="rId10"/>
    <p:sldId id="260" r:id="rId11"/>
    <p:sldId id="323" r:id="rId12"/>
    <p:sldId id="324" r:id="rId13"/>
    <p:sldId id="351" r:id="rId14"/>
    <p:sldId id="258" r:id="rId15"/>
    <p:sldId id="261" r:id="rId16"/>
    <p:sldId id="262" r:id="rId17"/>
    <p:sldId id="263" r:id="rId18"/>
    <p:sldId id="321" r:id="rId19"/>
    <p:sldId id="284" r:id="rId20"/>
    <p:sldId id="286" r:id="rId21"/>
    <p:sldId id="304" r:id="rId22"/>
    <p:sldId id="352" r:id="rId23"/>
    <p:sldId id="353" r:id="rId24"/>
    <p:sldId id="309" r:id="rId25"/>
    <p:sldId id="288" r:id="rId26"/>
    <p:sldId id="294" r:id="rId27"/>
    <p:sldId id="316" r:id="rId28"/>
    <p:sldId id="289" r:id="rId29"/>
    <p:sldId id="320" r:id="rId30"/>
    <p:sldId id="548" r:id="rId31"/>
    <p:sldId id="282" r:id="rId32"/>
    <p:sldId id="281" r:id="rId33"/>
    <p:sldId id="265" r:id="rId34"/>
    <p:sldId id="266" r:id="rId35"/>
    <p:sldId id="267" r:id="rId36"/>
    <p:sldId id="268" r:id="rId37"/>
    <p:sldId id="269" r:id="rId38"/>
    <p:sldId id="270" r:id="rId39"/>
    <p:sldId id="271" r:id="rId40"/>
    <p:sldId id="272" r:id="rId41"/>
    <p:sldId id="273" r:id="rId42"/>
    <p:sldId id="274" r:id="rId43"/>
    <p:sldId id="275" r:id="rId44"/>
    <p:sldId id="276" r:id="rId45"/>
    <p:sldId id="277" r:id="rId46"/>
    <p:sldId id="279" r:id="rId47"/>
    <p:sldId id="280" r:id="rId48"/>
    <p:sldId id="326" r:id="rId49"/>
    <p:sldId id="327" r:id="rId50"/>
    <p:sldId id="328" r:id="rId51"/>
    <p:sldId id="329" r:id="rId52"/>
    <p:sldId id="278" r:id="rId53"/>
    <p:sldId id="330" r:id="rId54"/>
    <p:sldId id="331" r:id="rId55"/>
    <p:sldId id="332" r:id="rId56"/>
    <p:sldId id="333" r:id="rId57"/>
    <p:sldId id="334" r:id="rId58"/>
    <p:sldId id="335" r:id="rId59"/>
    <p:sldId id="336" r:id="rId60"/>
    <p:sldId id="337" r:id="rId61"/>
    <p:sldId id="338" r:id="rId62"/>
    <p:sldId id="339" r:id="rId63"/>
    <p:sldId id="340" r:id="rId64"/>
    <p:sldId id="341" r:id="rId65"/>
    <p:sldId id="342" r:id="rId66"/>
    <p:sldId id="343" r:id="rId67"/>
    <p:sldId id="344" r:id="rId68"/>
    <p:sldId id="345" r:id="rId69"/>
    <p:sldId id="346" r:id="rId70"/>
    <p:sldId id="325" r:id="rId71"/>
    <p:sldId id="347" r:id="rId72"/>
    <p:sldId id="348" r:id="rId73"/>
    <p:sldId id="349" r:id="rId74"/>
    <p:sldId id="547" r:id="rId7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838"/>
    <p:restoredTop sz="94363"/>
  </p:normalViewPr>
  <p:slideViewPr>
    <p:cSldViewPr snapToGrid="0" snapToObjects="1">
      <p:cViewPr varScale="1">
        <p:scale>
          <a:sx n="96" d="100"/>
          <a:sy n="96" d="100"/>
        </p:scale>
        <p:origin x="176" y="23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16" Type="http://schemas.openxmlformats.org/officeDocument/2006/relationships/slide" Target="slides/slide1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slide" Target="slides/slide63.xml"/><Relationship Id="rId74" Type="http://schemas.openxmlformats.org/officeDocument/2006/relationships/slide" Target="slides/slide71.xml"/><Relationship Id="rId79" Type="http://schemas.openxmlformats.org/officeDocument/2006/relationships/theme" Target="theme/theme1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77" Type="http://schemas.openxmlformats.org/officeDocument/2006/relationships/presProps" Target="presProp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80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.xlsx"/><Relationship Id="rId1" Type="http://schemas.openxmlformats.org/officeDocument/2006/relationships/themeOverride" Target="../theme/themeOverride1.xml"/></Relationships>
</file>

<file path=ppt/charts/_rels/chart2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1.xlsx"/><Relationship Id="rId1" Type="http://schemas.openxmlformats.org/officeDocument/2006/relationships/themeOverride" Target="../theme/themeOverrid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2612033578005899"/>
          <c:y val="8.8944926544078998E-2"/>
          <c:w val="0.85249620164191897"/>
          <c:h val="0.4724932614346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sumUC_Latency_corresp_Paper!$B$3</c:f>
              <c:strCache>
                <c:ptCount val="1"/>
                <c:pt idx="0">
                  <c:v>FSS</c:v>
                </c:pt>
              </c:strCache>
            </c:strRef>
          </c:tx>
          <c:spPr>
            <a:solidFill>
              <a:schemeClr val="accent1"/>
            </a:solidFill>
            <a:ln w="19050">
              <a:solidFill>
                <a:sysClr val="windowText" lastClr="000000"/>
              </a:solidFill>
            </a:ln>
            <a:effectLst/>
          </c:spPr>
          <c:invertIfNegative val="0"/>
          <c:cat>
            <c:numRef>
              <c:f>sumUC_Latency_corresp_Paper!$A$4:$A$9</c:f>
              <c:numCache>
                <c:formatCode>General</c:formatCode>
                <c:ptCount val="6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</c:numCache>
            </c:numRef>
          </c:cat>
          <c:val>
            <c:numRef>
              <c:f>sumUC_Latency_corresp_Paper!$B$4:$B$9</c:f>
              <c:numCache>
                <c:formatCode>General</c:formatCode>
                <c:ptCount val="6"/>
                <c:pt idx="0">
                  <c:v>0.99846320368949104</c:v>
                </c:pt>
                <c:pt idx="1">
                  <c:v>0.99940765060061798</c:v>
                </c:pt>
                <c:pt idx="2">
                  <c:v>0.99934577473672404</c:v>
                </c:pt>
                <c:pt idx="3">
                  <c:v>0.99771445702452399</c:v>
                </c:pt>
                <c:pt idx="4">
                  <c:v>0.94153688397030699</c:v>
                </c:pt>
                <c:pt idx="5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4E0-7C42-BC9B-92A5D1A08133}"/>
            </c:ext>
          </c:extLst>
        </c:ser>
        <c:ser>
          <c:idx val="1"/>
          <c:order val="1"/>
          <c:tx>
            <c:strRef>
              <c:f>sumUC_Latency_corresp_Paper!$C$3</c:f>
              <c:strCache>
                <c:ptCount val="1"/>
                <c:pt idx="0">
                  <c:v>FSS+RTP</c:v>
                </c:pt>
              </c:strCache>
            </c:strRef>
          </c:tx>
          <c:spPr>
            <a:solidFill>
              <a:schemeClr val="accent2"/>
            </a:solidFill>
            <a:ln w="19050">
              <a:solidFill>
                <a:sysClr val="windowText" lastClr="000000"/>
              </a:solidFill>
            </a:ln>
            <a:effectLst/>
          </c:spPr>
          <c:invertIfNegative val="0"/>
          <c:cat>
            <c:numRef>
              <c:f>sumUC_Latency_corresp_Paper!$A$4:$A$9</c:f>
              <c:numCache>
                <c:formatCode>General</c:formatCode>
                <c:ptCount val="6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</c:numCache>
            </c:numRef>
          </c:cat>
          <c:val>
            <c:numRef>
              <c:f>sumUC_Latency_corresp_Paper!$C$4:$C$9</c:f>
              <c:numCache>
                <c:formatCode>General</c:formatCode>
                <c:ptCount val="6"/>
                <c:pt idx="0">
                  <c:v>0.99846320368949104</c:v>
                </c:pt>
                <c:pt idx="1">
                  <c:v>0.42425889563864999</c:v>
                </c:pt>
                <c:pt idx="2">
                  <c:v>0.25690010432717503</c:v>
                </c:pt>
                <c:pt idx="3">
                  <c:v>8.0776746105619496E-2</c:v>
                </c:pt>
                <c:pt idx="4">
                  <c:v>4.36603758881896E-2</c:v>
                </c:pt>
                <c:pt idx="5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4E0-7C42-BC9B-92A5D1A08133}"/>
            </c:ext>
          </c:extLst>
        </c:ser>
        <c:ser>
          <c:idx val="2"/>
          <c:order val="2"/>
          <c:tx>
            <c:strRef>
              <c:f>sumUC_Latency_corresp_Paper!$D$3</c:f>
              <c:strCache>
                <c:ptCount val="1"/>
                <c:pt idx="0">
                  <c:v>RSS</c:v>
                </c:pt>
              </c:strCache>
            </c:strRef>
          </c:tx>
          <c:spPr>
            <a:solidFill>
              <a:schemeClr val="accent3"/>
            </a:solidFill>
            <a:ln w="19050">
              <a:solidFill>
                <a:sysClr val="windowText" lastClr="000000"/>
              </a:solidFill>
            </a:ln>
            <a:effectLst/>
          </c:spPr>
          <c:invertIfNegative val="0"/>
          <c:cat>
            <c:numRef>
              <c:f>sumUC_Latency_corresp_Paper!$A$4:$A$9</c:f>
              <c:numCache>
                <c:formatCode>General</c:formatCode>
                <c:ptCount val="6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</c:numCache>
            </c:numRef>
          </c:cat>
          <c:val>
            <c:numRef>
              <c:f>sumUC_Latency_corresp_Paper!$D$4:$D$9</c:f>
              <c:numCache>
                <c:formatCode>General</c:formatCode>
                <c:ptCount val="6"/>
                <c:pt idx="0">
                  <c:v>0.99846320368949104</c:v>
                </c:pt>
                <c:pt idx="1">
                  <c:v>0.246698323478034</c:v>
                </c:pt>
                <c:pt idx="2">
                  <c:v>0.15489472576615701</c:v>
                </c:pt>
                <c:pt idx="3">
                  <c:v>0.135130800805566</c:v>
                </c:pt>
                <c:pt idx="4">
                  <c:v>0.14822658371919101</c:v>
                </c:pt>
                <c:pt idx="5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4E0-7C42-BC9B-92A5D1A08133}"/>
            </c:ext>
          </c:extLst>
        </c:ser>
        <c:ser>
          <c:idx val="3"/>
          <c:order val="3"/>
          <c:tx>
            <c:strRef>
              <c:f>sumUC_Latency_corresp_Paper!$E$3</c:f>
              <c:strCache>
                <c:ptCount val="1"/>
                <c:pt idx="0">
                  <c:v>RSS+RTP</c:v>
                </c:pt>
              </c:strCache>
            </c:strRef>
          </c:tx>
          <c:spPr>
            <a:solidFill>
              <a:schemeClr val="accent4"/>
            </a:solidFill>
            <a:ln w="19050">
              <a:solidFill>
                <a:sysClr val="windowText" lastClr="000000"/>
              </a:solidFill>
            </a:ln>
            <a:effectLst/>
          </c:spPr>
          <c:invertIfNegative val="0"/>
          <c:cat>
            <c:numRef>
              <c:f>sumUC_Latency_corresp_Paper!$A$4:$A$9</c:f>
              <c:numCache>
                <c:formatCode>General</c:formatCode>
                <c:ptCount val="6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</c:numCache>
            </c:numRef>
          </c:cat>
          <c:val>
            <c:numRef>
              <c:f>sumUC_Latency_corresp_Paper!$E$4:$E$9</c:f>
              <c:numCache>
                <c:formatCode>General</c:formatCode>
                <c:ptCount val="6"/>
                <c:pt idx="0">
                  <c:v>0.99846320368949104</c:v>
                </c:pt>
                <c:pt idx="1">
                  <c:v>0.152156595008065</c:v>
                </c:pt>
                <c:pt idx="2">
                  <c:v>9.5578144113209404E-2</c:v>
                </c:pt>
                <c:pt idx="3">
                  <c:v>0.10696408590883499</c:v>
                </c:pt>
                <c:pt idx="4">
                  <c:v>6.5268268430054094E-2</c:v>
                </c:pt>
                <c:pt idx="5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D4E0-7C42-BC9B-92A5D1A0813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142589032"/>
        <c:axId val="2142560680"/>
      </c:barChart>
      <c:catAx>
        <c:axId val="214258903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800" dirty="0">
                    <a:solidFill>
                      <a:schemeClr val="tx1"/>
                    </a:solidFill>
                  </a:rPr>
                  <a:t>Number of </a:t>
                </a:r>
                <a:r>
                  <a:rPr lang="en-US" sz="1800" dirty="0" err="1">
                    <a:solidFill>
                      <a:schemeClr val="tx1"/>
                    </a:solidFill>
                  </a:rPr>
                  <a:t>Subwarp</a:t>
                </a:r>
                <a:endParaRPr lang="en-US" sz="1800" dirty="0">
                  <a:solidFill>
                    <a:schemeClr val="tx1"/>
                  </a:solidFill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42560680"/>
        <c:crosses val="autoZero"/>
        <c:auto val="1"/>
        <c:lblAlgn val="ctr"/>
        <c:lblOffset val="100"/>
        <c:noMultiLvlLbl val="0"/>
      </c:catAx>
      <c:valAx>
        <c:axId val="21425606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400" b="0" i="0" baseline="0" dirty="0">
                    <a:solidFill>
                      <a:schemeClr val="tx1"/>
                    </a:solidFill>
                    <a:effectLst/>
                  </a:rPr>
                  <a:t>Correlation</a:t>
                </a:r>
                <a:endParaRPr lang="en-US" sz="1100" dirty="0">
                  <a:solidFill>
                    <a:schemeClr val="tx1"/>
                  </a:solidFill>
                  <a:effectLst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42589032"/>
        <c:crosses val="autoZero"/>
        <c:crossBetween val="between"/>
      </c:valAx>
      <c:spPr>
        <a:noFill/>
        <a:ln w="12700">
          <a:solidFill>
            <a:sysClr val="windowText" lastClr="000000"/>
          </a:solidFill>
        </a:ln>
        <a:effectLst/>
      </c:spPr>
    </c:plotArea>
    <c:legend>
      <c:legendPos val="b"/>
      <c:layout>
        <c:manualLayout>
          <c:xMode val="edge"/>
          <c:yMode val="edge"/>
          <c:x val="0.312795002649086"/>
          <c:y val="0.84759733158355199"/>
          <c:w val="0.37440999470182901"/>
          <c:h val="0.10610637212015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19050">
      <a:solidFill>
        <a:sysClr val="windowText" lastClr="000000"/>
      </a:solidFill>
    </a:ln>
    <a:effectLst/>
  </c:spPr>
  <c:txPr>
    <a:bodyPr/>
    <a:lstStyle/>
    <a:p>
      <a:pPr>
        <a:defRPr/>
      </a:pPr>
      <a:endParaRPr lang="en-US"/>
    </a:p>
  </c:txPr>
  <c:externalData r:id="rId2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26526190915312"/>
          <c:y val="6.6483293087509193E-2"/>
          <c:w val="0.850095017079878"/>
          <c:h val="0.4682731758747670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Performance_Paper!$B$36</c:f>
              <c:strCache>
                <c:ptCount val="1"/>
                <c:pt idx="0">
                  <c:v>FSS</c:v>
                </c:pt>
              </c:strCache>
            </c:strRef>
          </c:tx>
          <c:spPr>
            <a:solidFill>
              <a:schemeClr val="accent1"/>
            </a:solidFill>
            <a:ln w="19050">
              <a:solidFill>
                <a:sysClr val="windowText" lastClr="000000"/>
              </a:solidFill>
            </a:ln>
            <a:effectLst/>
          </c:spPr>
          <c:invertIfNegative val="0"/>
          <c:cat>
            <c:numRef>
              <c:f>Performance_Paper!$A$37:$A$42</c:f>
              <c:numCache>
                <c:formatCode>General</c:formatCode>
                <c:ptCount val="6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</c:numCache>
            </c:numRef>
          </c:cat>
          <c:val>
            <c:numRef>
              <c:f>Performance_Paper!$B$37:$B$42</c:f>
              <c:numCache>
                <c:formatCode>General</c:formatCode>
                <c:ptCount val="6"/>
                <c:pt idx="0">
                  <c:v>1</c:v>
                </c:pt>
                <c:pt idx="1">
                  <c:v>1.082159383305541</c:v>
                </c:pt>
                <c:pt idx="2">
                  <c:v>1.1525071937582509</c:v>
                </c:pt>
                <c:pt idx="3">
                  <c:v>1.218888489168825</c:v>
                </c:pt>
                <c:pt idx="4">
                  <c:v>1.2787728276822841</c:v>
                </c:pt>
                <c:pt idx="5">
                  <c:v>1.3801115940720321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25C-D24E-A291-BF2E1F5974E5}"/>
            </c:ext>
          </c:extLst>
        </c:ser>
        <c:ser>
          <c:idx val="1"/>
          <c:order val="1"/>
          <c:tx>
            <c:strRef>
              <c:f>Performance_Paper!$C$36</c:f>
              <c:strCache>
                <c:ptCount val="1"/>
                <c:pt idx="0">
                  <c:v>FSS+RTS</c:v>
                </c:pt>
              </c:strCache>
            </c:strRef>
          </c:tx>
          <c:spPr>
            <a:solidFill>
              <a:schemeClr val="accent2"/>
            </a:solidFill>
            <a:ln w="19050">
              <a:solidFill>
                <a:sysClr val="windowText" lastClr="000000"/>
              </a:solidFill>
            </a:ln>
            <a:effectLst/>
          </c:spPr>
          <c:invertIfNegative val="0"/>
          <c:cat>
            <c:numRef>
              <c:f>Performance_Paper!$A$37:$A$42</c:f>
              <c:numCache>
                <c:formatCode>General</c:formatCode>
                <c:ptCount val="6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</c:numCache>
            </c:numRef>
          </c:cat>
          <c:val>
            <c:numRef>
              <c:f>Performance_Paper!$C$37:$C$42</c:f>
              <c:numCache>
                <c:formatCode>General</c:formatCode>
                <c:ptCount val="6"/>
                <c:pt idx="0">
                  <c:v>1</c:v>
                </c:pt>
                <c:pt idx="1">
                  <c:v>1.0819611289256521</c:v>
                </c:pt>
                <c:pt idx="2">
                  <c:v>1.1527482554304229</c:v>
                </c:pt>
                <c:pt idx="3">
                  <c:v>1.2198249889052291</c:v>
                </c:pt>
                <c:pt idx="4">
                  <c:v>1.278659754842044</c:v>
                </c:pt>
                <c:pt idx="5">
                  <c:v>1.3801053389787421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25C-D24E-A291-BF2E1F5974E5}"/>
            </c:ext>
          </c:extLst>
        </c:ser>
        <c:ser>
          <c:idx val="2"/>
          <c:order val="2"/>
          <c:tx>
            <c:strRef>
              <c:f>Performance_Paper!$D$36</c:f>
              <c:strCache>
                <c:ptCount val="1"/>
                <c:pt idx="0">
                  <c:v>RSS</c:v>
                </c:pt>
              </c:strCache>
            </c:strRef>
          </c:tx>
          <c:spPr>
            <a:solidFill>
              <a:schemeClr val="accent3"/>
            </a:solidFill>
            <a:ln w="19050">
              <a:solidFill>
                <a:sysClr val="windowText" lastClr="000000"/>
              </a:solidFill>
            </a:ln>
            <a:effectLst/>
          </c:spPr>
          <c:invertIfNegative val="0"/>
          <c:cat>
            <c:numRef>
              <c:f>Performance_Paper!$A$37:$A$42</c:f>
              <c:numCache>
                <c:formatCode>General</c:formatCode>
                <c:ptCount val="6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</c:numCache>
            </c:numRef>
          </c:cat>
          <c:val>
            <c:numRef>
              <c:f>Performance_Paper!$D$37:$D$42</c:f>
              <c:numCache>
                <c:formatCode>General</c:formatCode>
                <c:ptCount val="6"/>
                <c:pt idx="0">
                  <c:v>1</c:v>
                </c:pt>
                <c:pt idx="1">
                  <c:v>1.0537751974003191</c:v>
                </c:pt>
                <c:pt idx="2">
                  <c:v>1.104023805281191</c:v>
                </c:pt>
                <c:pt idx="3">
                  <c:v>1.15338274643183</c:v>
                </c:pt>
                <c:pt idx="4">
                  <c:v>1.2454657390096</c:v>
                </c:pt>
                <c:pt idx="5">
                  <c:v>1.3801115940720321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25C-D24E-A291-BF2E1F5974E5}"/>
            </c:ext>
          </c:extLst>
        </c:ser>
        <c:ser>
          <c:idx val="3"/>
          <c:order val="3"/>
          <c:tx>
            <c:strRef>
              <c:f>Performance_Paper!$E$36</c:f>
              <c:strCache>
                <c:ptCount val="1"/>
                <c:pt idx="0">
                  <c:v>RSS+RTS</c:v>
                </c:pt>
              </c:strCache>
            </c:strRef>
          </c:tx>
          <c:spPr>
            <a:solidFill>
              <a:schemeClr val="accent4"/>
            </a:solidFill>
            <a:ln w="19050">
              <a:solidFill>
                <a:sysClr val="windowText" lastClr="000000"/>
              </a:solidFill>
            </a:ln>
            <a:effectLst/>
          </c:spPr>
          <c:invertIfNegative val="0"/>
          <c:cat>
            <c:numRef>
              <c:f>Performance_Paper!$A$37:$A$42</c:f>
              <c:numCache>
                <c:formatCode>General</c:formatCode>
                <c:ptCount val="6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</c:numCache>
            </c:numRef>
          </c:cat>
          <c:val>
            <c:numRef>
              <c:f>Performance_Paper!$E$37:$E$42</c:f>
              <c:numCache>
                <c:formatCode>General</c:formatCode>
                <c:ptCount val="6"/>
                <c:pt idx="0">
                  <c:v>1</c:v>
                </c:pt>
                <c:pt idx="1">
                  <c:v>1.054352269853065</c:v>
                </c:pt>
                <c:pt idx="2">
                  <c:v>1.101318397239804</c:v>
                </c:pt>
                <c:pt idx="3">
                  <c:v>1.154733525808435</c:v>
                </c:pt>
                <c:pt idx="4">
                  <c:v>1.245494608670938</c:v>
                </c:pt>
                <c:pt idx="5">
                  <c:v>1.3800192111557501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425C-D24E-A291-BF2E1F5974E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142534520"/>
        <c:axId val="2142517176"/>
      </c:barChart>
      <c:catAx>
        <c:axId val="214253452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800" dirty="0">
                    <a:solidFill>
                      <a:schemeClr val="tx1"/>
                    </a:solidFill>
                  </a:rPr>
                  <a:t>Number of </a:t>
                </a:r>
                <a:r>
                  <a:rPr lang="en-US" sz="1800" dirty="0" err="1">
                    <a:solidFill>
                      <a:schemeClr val="tx1"/>
                    </a:solidFill>
                  </a:rPr>
                  <a:t>Subwarps</a:t>
                </a:r>
                <a:endParaRPr lang="en-US" sz="1800" dirty="0">
                  <a:solidFill>
                    <a:schemeClr val="tx1"/>
                  </a:solidFill>
                </a:endParaRPr>
              </a:p>
            </c:rich>
          </c:tx>
          <c:layout>
            <c:manualLayout>
              <c:xMode val="edge"/>
              <c:yMode val="edge"/>
              <c:x val="0.39605865197650603"/>
              <c:y val="0.70888780845255095"/>
            </c:manualLayout>
          </c:layout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42517176"/>
        <c:crosses val="autoZero"/>
        <c:auto val="1"/>
        <c:lblAlgn val="ctr"/>
        <c:lblOffset val="100"/>
        <c:noMultiLvlLbl val="0"/>
      </c:catAx>
      <c:valAx>
        <c:axId val="21425171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400" b="0" i="0" baseline="0" dirty="0">
                    <a:solidFill>
                      <a:schemeClr val="tx1"/>
                    </a:solidFill>
                    <a:effectLst/>
                  </a:rPr>
                  <a:t>Execution Time</a:t>
                </a:r>
                <a:endParaRPr lang="en-US" sz="2400" baseline="0" dirty="0">
                  <a:solidFill>
                    <a:schemeClr val="tx1"/>
                  </a:solidFill>
                  <a:effectLst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42534520"/>
        <c:crosses val="autoZero"/>
        <c:crossBetween val="between"/>
      </c:valAx>
      <c:spPr>
        <a:noFill/>
        <a:ln w="19050">
          <a:solidFill>
            <a:sysClr val="windowText" lastClr="000000"/>
          </a:solidFill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19050">
      <a:solidFill>
        <a:sysClr val="windowText" lastClr="000000"/>
      </a:solidFill>
    </a:ln>
    <a:effectLst/>
  </c:spPr>
  <c:txPr>
    <a:bodyPr/>
    <a:lstStyle/>
    <a:p>
      <a:pPr>
        <a:defRPr/>
      </a:pPr>
      <a:endParaRPr lang="en-US"/>
    </a:p>
  </c:txPr>
  <c:externalData r:id="rId2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4FEEFF9-69E2-4030-B0A2-95AFEC48FFD2}" type="doc">
      <dgm:prSet loTypeId="urn:microsoft.com/office/officeart/2005/8/layout/vList2" loCatId="list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E43B63D4-7D3A-48C6-ABDF-883A3A97B21B}">
      <dgm:prSet/>
      <dgm:spPr/>
      <dgm:t>
        <a:bodyPr/>
        <a:lstStyle/>
        <a:p>
          <a:r>
            <a:rPr lang="en-US" dirty="0"/>
            <a:t>GPU Architecture and Programming Interfaces</a:t>
          </a:r>
        </a:p>
      </dgm:t>
    </dgm:pt>
    <dgm:pt modelId="{96772C44-0A54-410B-B9B5-88CDFA605870}" type="parTrans" cxnId="{7ACCFF38-1C9A-4214-9E1F-949E32F55107}">
      <dgm:prSet/>
      <dgm:spPr/>
      <dgm:t>
        <a:bodyPr/>
        <a:lstStyle/>
        <a:p>
          <a:endParaRPr lang="en-US"/>
        </a:p>
      </dgm:t>
    </dgm:pt>
    <dgm:pt modelId="{58E4B89F-B768-4A40-AB06-257295C51B1E}" type="sibTrans" cxnId="{7ACCFF38-1C9A-4214-9E1F-949E32F55107}">
      <dgm:prSet/>
      <dgm:spPr/>
      <dgm:t>
        <a:bodyPr/>
        <a:lstStyle/>
        <a:p>
          <a:endParaRPr lang="en-US"/>
        </a:p>
      </dgm:t>
    </dgm:pt>
    <dgm:pt modelId="{5E6482AE-2ACA-46A3-BAAE-BD91AEA16015}">
      <dgm:prSet/>
      <dgm:spPr/>
      <dgm:t>
        <a:bodyPr/>
        <a:lstStyle/>
        <a:p>
          <a:r>
            <a:rPr lang="en-US" dirty="0"/>
            <a:t>Threat Model and Leakage Vectors</a:t>
          </a:r>
        </a:p>
      </dgm:t>
    </dgm:pt>
    <dgm:pt modelId="{21F5A004-627F-492E-8A9E-FCB6C1F80EE0}" type="parTrans" cxnId="{3F62FC27-2207-4856-8864-F32D2B5534A1}">
      <dgm:prSet/>
      <dgm:spPr/>
      <dgm:t>
        <a:bodyPr/>
        <a:lstStyle/>
        <a:p>
          <a:endParaRPr lang="en-US"/>
        </a:p>
      </dgm:t>
    </dgm:pt>
    <dgm:pt modelId="{CE36C600-5E22-41A9-9890-83F5C0F3DFD5}" type="sibTrans" cxnId="{3F62FC27-2207-4856-8864-F32D2B5534A1}">
      <dgm:prSet/>
      <dgm:spPr/>
      <dgm:t>
        <a:bodyPr/>
        <a:lstStyle/>
        <a:p>
          <a:endParaRPr lang="en-US"/>
        </a:p>
      </dgm:t>
    </dgm:pt>
    <dgm:pt modelId="{F503211E-B9F2-480C-BA67-D0D0267F3BBC}">
      <dgm:prSet/>
      <dgm:spPr/>
      <dgm:t>
        <a:bodyPr/>
        <a:lstStyle/>
        <a:p>
          <a:r>
            <a:rPr lang="en-US"/>
            <a:t>Side Channel Attacks:</a:t>
          </a:r>
        </a:p>
      </dgm:t>
    </dgm:pt>
    <dgm:pt modelId="{440EB325-9D96-450D-A880-5096189E3757}" type="parTrans" cxnId="{7B53ECE5-A590-4663-869B-A26124707EF1}">
      <dgm:prSet/>
      <dgm:spPr/>
      <dgm:t>
        <a:bodyPr/>
        <a:lstStyle/>
        <a:p>
          <a:endParaRPr lang="en-US"/>
        </a:p>
      </dgm:t>
    </dgm:pt>
    <dgm:pt modelId="{E8EB2A50-F784-4676-8F0E-2EAF8980C578}" type="sibTrans" cxnId="{7B53ECE5-A590-4663-869B-A26124707EF1}">
      <dgm:prSet/>
      <dgm:spPr/>
      <dgm:t>
        <a:bodyPr/>
        <a:lstStyle/>
        <a:p>
          <a:endParaRPr lang="en-US"/>
        </a:p>
      </dgm:t>
    </dgm:pt>
    <dgm:pt modelId="{8E2C6832-C5FA-4548-8BD3-932A3C2B967D}">
      <dgm:prSet/>
      <dgm:spPr/>
      <dgm:t>
        <a:bodyPr/>
        <a:lstStyle/>
        <a:p>
          <a:r>
            <a:rPr lang="en-US" dirty="0"/>
            <a:t>Graphics-Graphics: Website Fingerprinting, Keystroke Timing attack</a:t>
          </a:r>
        </a:p>
      </dgm:t>
    </dgm:pt>
    <dgm:pt modelId="{6CF71A44-2454-4B40-8E19-706A44BAD90B}" type="parTrans" cxnId="{23FEE9AF-939F-43FE-B2E4-3425D20E696F}">
      <dgm:prSet/>
      <dgm:spPr/>
      <dgm:t>
        <a:bodyPr/>
        <a:lstStyle/>
        <a:p>
          <a:endParaRPr lang="en-US"/>
        </a:p>
      </dgm:t>
    </dgm:pt>
    <dgm:pt modelId="{DB01517C-9777-4C3B-B190-1539515F55D5}" type="sibTrans" cxnId="{23FEE9AF-939F-43FE-B2E4-3425D20E696F}">
      <dgm:prSet/>
      <dgm:spPr/>
      <dgm:t>
        <a:bodyPr/>
        <a:lstStyle/>
        <a:p>
          <a:endParaRPr lang="en-US"/>
        </a:p>
      </dgm:t>
    </dgm:pt>
    <dgm:pt modelId="{04F2F783-BFC3-4F69-A628-60E5A5CA1D77}">
      <dgm:prSet/>
      <dgm:spPr/>
      <dgm:t>
        <a:bodyPr/>
        <a:lstStyle/>
        <a:p>
          <a:r>
            <a:rPr lang="en-US" dirty="0"/>
            <a:t>CUDA-CUDA: Neural Network model recovery</a:t>
          </a:r>
        </a:p>
      </dgm:t>
    </dgm:pt>
    <dgm:pt modelId="{5D5A234F-D915-4FCD-B0E7-3F9666D980F4}" type="parTrans" cxnId="{F4AD4C7C-BB23-466D-A0AA-2C707D2B4511}">
      <dgm:prSet/>
      <dgm:spPr/>
      <dgm:t>
        <a:bodyPr/>
        <a:lstStyle/>
        <a:p>
          <a:endParaRPr lang="en-US"/>
        </a:p>
      </dgm:t>
    </dgm:pt>
    <dgm:pt modelId="{480D7E25-5E01-4A0F-B9EB-D078AC6CF987}" type="sibTrans" cxnId="{F4AD4C7C-BB23-466D-A0AA-2C707D2B4511}">
      <dgm:prSet/>
      <dgm:spPr/>
      <dgm:t>
        <a:bodyPr/>
        <a:lstStyle/>
        <a:p>
          <a:endParaRPr lang="en-US"/>
        </a:p>
      </dgm:t>
    </dgm:pt>
    <dgm:pt modelId="{0387409C-BD84-495C-B28B-93EEF99266D1}">
      <dgm:prSet/>
      <dgm:spPr/>
      <dgm:t>
        <a:bodyPr/>
        <a:lstStyle/>
        <a:p>
          <a:r>
            <a:rPr lang="en-US" dirty="0"/>
            <a:t>CUDA-Graphics: Website Fingerprinting</a:t>
          </a:r>
        </a:p>
      </dgm:t>
    </dgm:pt>
    <dgm:pt modelId="{538427F1-E52B-45A6-9C85-872234A4EC46}" type="parTrans" cxnId="{D4E1DB77-3EFD-4F1C-BB61-F8C2E8D567DE}">
      <dgm:prSet/>
      <dgm:spPr/>
      <dgm:t>
        <a:bodyPr/>
        <a:lstStyle/>
        <a:p>
          <a:endParaRPr lang="en-US"/>
        </a:p>
      </dgm:t>
    </dgm:pt>
    <dgm:pt modelId="{5CA8B615-13D5-4ED3-A02D-169414664015}" type="sibTrans" cxnId="{D4E1DB77-3EFD-4F1C-BB61-F8C2E8D567DE}">
      <dgm:prSet/>
      <dgm:spPr/>
      <dgm:t>
        <a:bodyPr/>
        <a:lstStyle/>
        <a:p>
          <a:endParaRPr lang="en-US"/>
        </a:p>
      </dgm:t>
    </dgm:pt>
    <dgm:pt modelId="{E4A3B64D-4F18-4947-B067-AEA46207BC09}">
      <dgm:prSet/>
      <dgm:spPr/>
      <dgm:t>
        <a:bodyPr/>
        <a:lstStyle/>
        <a:p>
          <a:r>
            <a:rPr lang="en-US"/>
            <a:t>Mitigation</a:t>
          </a:r>
        </a:p>
      </dgm:t>
    </dgm:pt>
    <dgm:pt modelId="{11966A86-DAE3-464B-A618-C197EFA63BA3}" type="parTrans" cxnId="{51896639-4C27-401F-B926-A58585F99C78}">
      <dgm:prSet/>
      <dgm:spPr/>
      <dgm:t>
        <a:bodyPr/>
        <a:lstStyle/>
        <a:p>
          <a:endParaRPr lang="en-US"/>
        </a:p>
      </dgm:t>
    </dgm:pt>
    <dgm:pt modelId="{14B5ADC7-2485-4A29-BEB9-CDABD8C4BA00}" type="sibTrans" cxnId="{51896639-4C27-401F-B926-A58585F99C78}">
      <dgm:prSet/>
      <dgm:spPr/>
      <dgm:t>
        <a:bodyPr/>
        <a:lstStyle/>
        <a:p>
          <a:endParaRPr lang="en-US"/>
        </a:p>
      </dgm:t>
    </dgm:pt>
    <dgm:pt modelId="{C3CCB251-1519-AB4B-83EB-2814F24C5803}" type="pres">
      <dgm:prSet presAssocID="{C4FEEFF9-69E2-4030-B0A2-95AFEC48FFD2}" presName="linear" presStyleCnt="0">
        <dgm:presLayoutVars>
          <dgm:animLvl val="lvl"/>
          <dgm:resizeHandles val="exact"/>
        </dgm:presLayoutVars>
      </dgm:prSet>
      <dgm:spPr/>
    </dgm:pt>
    <dgm:pt modelId="{E4C394E0-39C3-C747-8F9A-6DC78C82FC8B}" type="pres">
      <dgm:prSet presAssocID="{E43B63D4-7D3A-48C6-ABDF-883A3A97B21B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2F0CB285-D059-E147-9CA8-E6E1C9CB8C52}" type="pres">
      <dgm:prSet presAssocID="{58E4B89F-B768-4A40-AB06-257295C51B1E}" presName="spacer" presStyleCnt="0"/>
      <dgm:spPr/>
    </dgm:pt>
    <dgm:pt modelId="{9C7FD385-200B-FA4F-8CB8-FA73D605D359}" type="pres">
      <dgm:prSet presAssocID="{5E6482AE-2ACA-46A3-BAAE-BD91AEA16015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BA2B1BDA-C8B2-BF45-B8A5-2D677AD5F1D9}" type="pres">
      <dgm:prSet presAssocID="{CE36C600-5E22-41A9-9890-83F5C0F3DFD5}" presName="spacer" presStyleCnt="0"/>
      <dgm:spPr/>
    </dgm:pt>
    <dgm:pt modelId="{6C466896-ED8B-3444-85F1-A38C9934924B}" type="pres">
      <dgm:prSet presAssocID="{F503211E-B9F2-480C-BA67-D0D0267F3BBC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50BACF84-7E33-FC4F-B02A-16EFB33B354A}" type="pres">
      <dgm:prSet presAssocID="{F503211E-B9F2-480C-BA67-D0D0267F3BBC}" presName="childText" presStyleLbl="revTx" presStyleIdx="0" presStyleCnt="1">
        <dgm:presLayoutVars>
          <dgm:bulletEnabled val="1"/>
        </dgm:presLayoutVars>
      </dgm:prSet>
      <dgm:spPr/>
    </dgm:pt>
    <dgm:pt modelId="{3DB611C7-FBC8-4242-AC71-777A19BFB3B4}" type="pres">
      <dgm:prSet presAssocID="{E4A3B64D-4F18-4947-B067-AEA46207BC09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BF206621-DEBC-574E-AC8B-920B2E08B9A6}" type="presOf" srcId="{5E6482AE-2ACA-46A3-BAAE-BD91AEA16015}" destId="{9C7FD385-200B-FA4F-8CB8-FA73D605D359}" srcOrd="0" destOrd="0" presId="urn:microsoft.com/office/officeart/2005/8/layout/vList2"/>
    <dgm:cxn modelId="{3F62FC27-2207-4856-8864-F32D2B5534A1}" srcId="{C4FEEFF9-69E2-4030-B0A2-95AFEC48FFD2}" destId="{5E6482AE-2ACA-46A3-BAAE-BD91AEA16015}" srcOrd="1" destOrd="0" parTransId="{21F5A004-627F-492E-8A9E-FCB6C1F80EE0}" sibTransId="{CE36C600-5E22-41A9-9890-83F5C0F3DFD5}"/>
    <dgm:cxn modelId="{7ACCFF38-1C9A-4214-9E1F-949E32F55107}" srcId="{C4FEEFF9-69E2-4030-B0A2-95AFEC48FFD2}" destId="{E43B63D4-7D3A-48C6-ABDF-883A3A97B21B}" srcOrd="0" destOrd="0" parTransId="{96772C44-0A54-410B-B9B5-88CDFA605870}" sibTransId="{58E4B89F-B768-4A40-AB06-257295C51B1E}"/>
    <dgm:cxn modelId="{51896639-4C27-401F-B926-A58585F99C78}" srcId="{C4FEEFF9-69E2-4030-B0A2-95AFEC48FFD2}" destId="{E4A3B64D-4F18-4947-B067-AEA46207BC09}" srcOrd="3" destOrd="0" parTransId="{11966A86-DAE3-464B-A618-C197EFA63BA3}" sibTransId="{14B5ADC7-2485-4A29-BEB9-CDABD8C4BA00}"/>
    <dgm:cxn modelId="{B0CC0749-A268-0D48-ACF7-F2DDA29D653F}" type="presOf" srcId="{04F2F783-BFC3-4F69-A628-60E5A5CA1D77}" destId="{50BACF84-7E33-FC4F-B02A-16EFB33B354A}" srcOrd="0" destOrd="1" presId="urn:microsoft.com/office/officeart/2005/8/layout/vList2"/>
    <dgm:cxn modelId="{D4E1DB77-3EFD-4F1C-BB61-F8C2E8D567DE}" srcId="{F503211E-B9F2-480C-BA67-D0D0267F3BBC}" destId="{0387409C-BD84-495C-B28B-93EEF99266D1}" srcOrd="2" destOrd="0" parTransId="{538427F1-E52B-45A6-9C85-872234A4EC46}" sibTransId="{5CA8B615-13D5-4ED3-A02D-169414664015}"/>
    <dgm:cxn modelId="{F4AD4C7C-BB23-466D-A0AA-2C707D2B4511}" srcId="{F503211E-B9F2-480C-BA67-D0D0267F3BBC}" destId="{04F2F783-BFC3-4F69-A628-60E5A5CA1D77}" srcOrd="1" destOrd="0" parTransId="{5D5A234F-D915-4FCD-B0E7-3F9666D980F4}" sibTransId="{480D7E25-5E01-4A0F-B9EB-D078AC6CF987}"/>
    <dgm:cxn modelId="{287AD67C-86ED-F04F-AF19-5015D0304CD1}" type="presOf" srcId="{F503211E-B9F2-480C-BA67-D0D0267F3BBC}" destId="{6C466896-ED8B-3444-85F1-A38C9934924B}" srcOrd="0" destOrd="0" presId="urn:microsoft.com/office/officeart/2005/8/layout/vList2"/>
    <dgm:cxn modelId="{E2DF988D-48ED-6B4B-A26C-9E9764FAA677}" type="presOf" srcId="{0387409C-BD84-495C-B28B-93EEF99266D1}" destId="{50BACF84-7E33-FC4F-B02A-16EFB33B354A}" srcOrd="0" destOrd="2" presId="urn:microsoft.com/office/officeart/2005/8/layout/vList2"/>
    <dgm:cxn modelId="{181CA4A0-AF8B-D445-96FF-6DEAB2883CFC}" type="presOf" srcId="{E43B63D4-7D3A-48C6-ABDF-883A3A97B21B}" destId="{E4C394E0-39C3-C747-8F9A-6DC78C82FC8B}" srcOrd="0" destOrd="0" presId="urn:microsoft.com/office/officeart/2005/8/layout/vList2"/>
    <dgm:cxn modelId="{23FEE9AF-939F-43FE-B2E4-3425D20E696F}" srcId="{F503211E-B9F2-480C-BA67-D0D0267F3BBC}" destId="{8E2C6832-C5FA-4548-8BD3-932A3C2B967D}" srcOrd="0" destOrd="0" parTransId="{6CF71A44-2454-4B40-8E19-706A44BAD90B}" sibTransId="{DB01517C-9777-4C3B-B190-1539515F55D5}"/>
    <dgm:cxn modelId="{A1EB3FB1-8F9B-1A44-A314-5913117822FF}" type="presOf" srcId="{8E2C6832-C5FA-4548-8BD3-932A3C2B967D}" destId="{50BACF84-7E33-FC4F-B02A-16EFB33B354A}" srcOrd="0" destOrd="0" presId="urn:microsoft.com/office/officeart/2005/8/layout/vList2"/>
    <dgm:cxn modelId="{C1EC7DD7-1DA9-B14B-98D7-D47FF2672763}" type="presOf" srcId="{C4FEEFF9-69E2-4030-B0A2-95AFEC48FFD2}" destId="{C3CCB251-1519-AB4B-83EB-2814F24C5803}" srcOrd="0" destOrd="0" presId="urn:microsoft.com/office/officeart/2005/8/layout/vList2"/>
    <dgm:cxn modelId="{7B53ECE5-A590-4663-869B-A26124707EF1}" srcId="{C4FEEFF9-69E2-4030-B0A2-95AFEC48FFD2}" destId="{F503211E-B9F2-480C-BA67-D0D0267F3BBC}" srcOrd="2" destOrd="0" parTransId="{440EB325-9D96-450D-A880-5096189E3757}" sibTransId="{E8EB2A50-F784-4676-8F0E-2EAF8980C578}"/>
    <dgm:cxn modelId="{B627E8E9-D129-7C42-AC34-3FEC747A2958}" type="presOf" srcId="{E4A3B64D-4F18-4947-B067-AEA46207BC09}" destId="{3DB611C7-FBC8-4242-AC71-777A19BFB3B4}" srcOrd="0" destOrd="0" presId="urn:microsoft.com/office/officeart/2005/8/layout/vList2"/>
    <dgm:cxn modelId="{AD949D24-1D99-DE48-96A6-1B1CF7C7BA86}" type="presParOf" srcId="{C3CCB251-1519-AB4B-83EB-2814F24C5803}" destId="{E4C394E0-39C3-C747-8F9A-6DC78C82FC8B}" srcOrd="0" destOrd="0" presId="urn:microsoft.com/office/officeart/2005/8/layout/vList2"/>
    <dgm:cxn modelId="{FC2DA6C2-D390-EE4B-AAA1-0093E611625F}" type="presParOf" srcId="{C3CCB251-1519-AB4B-83EB-2814F24C5803}" destId="{2F0CB285-D059-E147-9CA8-E6E1C9CB8C52}" srcOrd="1" destOrd="0" presId="urn:microsoft.com/office/officeart/2005/8/layout/vList2"/>
    <dgm:cxn modelId="{6668AC84-6A62-D145-9968-106E1F4F2F4B}" type="presParOf" srcId="{C3CCB251-1519-AB4B-83EB-2814F24C5803}" destId="{9C7FD385-200B-FA4F-8CB8-FA73D605D359}" srcOrd="2" destOrd="0" presId="urn:microsoft.com/office/officeart/2005/8/layout/vList2"/>
    <dgm:cxn modelId="{1915716C-57DD-2E4E-A09A-980C04849E69}" type="presParOf" srcId="{C3CCB251-1519-AB4B-83EB-2814F24C5803}" destId="{BA2B1BDA-C8B2-BF45-B8A5-2D677AD5F1D9}" srcOrd="3" destOrd="0" presId="urn:microsoft.com/office/officeart/2005/8/layout/vList2"/>
    <dgm:cxn modelId="{CBFF3707-C181-A747-8BC2-597734ACCC36}" type="presParOf" srcId="{C3CCB251-1519-AB4B-83EB-2814F24C5803}" destId="{6C466896-ED8B-3444-85F1-A38C9934924B}" srcOrd="4" destOrd="0" presId="urn:microsoft.com/office/officeart/2005/8/layout/vList2"/>
    <dgm:cxn modelId="{E64F963A-302C-0D41-A9E7-512075F8E62A}" type="presParOf" srcId="{C3CCB251-1519-AB4B-83EB-2814F24C5803}" destId="{50BACF84-7E33-FC4F-B02A-16EFB33B354A}" srcOrd="5" destOrd="0" presId="urn:microsoft.com/office/officeart/2005/8/layout/vList2"/>
    <dgm:cxn modelId="{7233AB8F-6D5C-A448-BE11-9370C8E27BA1}" type="presParOf" srcId="{C3CCB251-1519-AB4B-83EB-2814F24C5803}" destId="{3DB611C7-FBC8-4242-AC71-777A19BFB3B4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33DDB69-605E-1E4C-B874-9107DE387901}" type="doc">
      <dgm:prSet loTypeId="urn:microsoft.com/office/officeart/2005/8/layout/hChevron3" loCatId="" qsTypeId="urn:microsoft.com/office/officeart/2005/8/quickstyle/simple4" qsCatId="simple" csTypeId="urn:microsoft.com/office/officeart/2005/8/colors/accent2_3" csCatId="accent2" phldr="1"/>
      <dgm:spPr/>
    </dgm:pt>
    <dgm:pt modelId="{B1D068EA-752C-8B4A-AC7A-DB7A1B6BF51B}">
      <dgm:prSet phldrT="[Text]"/>
      <dgm:spPr>
        <a:solidFill>
          <a:schemeClr val="accent2">
            <a:lumMod val="40000"/>
            <a:lumOff val="60000"/>
          </a:schemeClr>
        </a:solidFill>
        <a:ln w="25400">
          <a:solidFill>
            <a:schemeClr val="tx1"/>
          </a:solidFill>
        </a:ln>
      </dgm:spPr>
      <dgm:t>
        <a:bodyPr/>
        <a:lstStyle/>
        <a:p>
          <a:r>
            <a:rPr lang="en-US" dirty="0" err="1">
              <a:solidFill>
                <a:schemeClr val="tx1"/>
              </a:solidFill>
            </a:rPr>
            <a:t>Colocate</a:t>
          </a:r>
          <a:r>
            <a:rPr lang="en-US" dirty="0">
              <a:solidFill>
                <a:schemeClr val="tx1"/>
              </a:solidFill>
            </a:rPr>
            <a:t> Spy and Trojan</a:t>
          </a:r>
        </a:p>
      </dgm:t>
    </dgm:pt>
    <dgm:pt modelId="{6F5CE5C2-FE79-684C-B86C-654C572B8CB9}" type="parTrans" cxnId="{1E43B038-8A28-F645-BAC8-AF51A9720CEB}">
      <dgm:prSet/>
      <dgm:spPr/>
      <dgm:t>
        <a:bodyPr/>
        <a:lstStyle/>
        <a:p>
          <a:endParaRPr lang="en-US"/>
        </a:p>
      </dgm:t>
    </dgm:pt>
    <dgm:pt modelId="{2385B267-7195-2049-8D04-860E817C281E}" type="sibTrans" cxnId="{1E43B038-8A28-F645-BAC8-AF51A9720CEB}">
      <dgm:prSet/>
      <dgm:spPr/>
      <dgm:t>
        <a:bodyPr/>
        <a:lstStyle/>
        <a:p>
          <a:endParaRPr lang="en-US"/>
        </a:p>
      </dgm:t>
    </dgm:pt>
    <dgm:pt modelId="{F8CA9995-F588-0D4D-A906-972259575472}">
      <dgm:prSet phldrT="[Text]"/>
      <dgm:spPr>
        <a:solidFill>
          <a:schemeClr val="accent2">
            <a:lumMod val="75000"/>
          </a:schemeClr>
        </a:solidFill>
        <a:ln w="25400">
          <a:solidFill>
            <a:schemeClr val="tx1"/>
          </a:solidFill>
        </a:ln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Construct</a:t>
          </a:r>
          <a:r>
            <a:rPr lang="en-US" baseline="0" dirty="0">
              <a:solidFill>
                <a:schemeClr val="tx1"/>
              </a:solidFill>
            </a:rPr>
            <a:t> the Channels</a:t>
          </a:r>
          <a:endParaRPr lang="en-US" dirty="0">
            <a:solidFill>
              <a:schemeClr val="tx1"/>
            </a:solidFill>
          </a:endParaRPr>
        </a:p>
      </dgm:t>
    </dgm:pt>
    <dgm:pt modelId="{4517154C-1742-154E-A9C1-76CC330424A7}" type="parTrans" cxnId="{949E699A-7B58-374C-9E4C-A715EF1EC442}">
      <dgm:prSet/>
      <dgm:spPr/>
      <dgm:t>
        <a:bodyPr/>
        <a:lstStyle/>
        <a:p>
          <a:endParaRPr lang="en-US"/>
        </a:p>
      </dgm:t>
    </dgm:pt>
    <dgm:pt modelId="{A031390F-3DC0-8543-B20A-0FBCF245ABA0}" type="sibTrans" cxnId="{949E699A-7B58-374C-9E4C-A715EF1EC442}">
      <dgm:prSet/>
      <dgm:spPr/>
      <dgm:t>
        <a:bodyPr/>
        <a:lstStyle/>
        <a:p>
          <a:endParaRPr lang="en-US"/>
        </a:p>
      </dgm:t>
    </dgm:pt>
    <dgm:pt modelId="{14EB6FEF-DDF4-E344-B32D-344EEAB7AAB0}">
      <dgm:prSet phldrT="[Text]"/>
      <dgm:spPr>
        <a:solidFill>
          <a:schemeClr val="accent2">
            <a:lumMod val="40000"/>
            <a:lumOff val="60000"/>
          </a:schemeClr>
        </a:solidFill>
        <a:ln w="25400">
          <a:solidFill>
            <a:schemeClr val="tx1"/>
          </a:solidFill>
        </a:ln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Remove Noise</a:t>
          </a:r>
        </a:p>
      </dgm:t>
    </dgm:pt>
    <dgm:pt modelId="{DFA53D74-DECC-594A-80AB-E82219C4A3CD}" type="parTrans" cxnId="{EC550F2D-AF6F-D348-B16B-78E536081BB6}">
      <dgm:prSet/>
      <dgm:spPr/>
      <dgm:t>
        <a:bodyPr/>
        <a:lstStyle/>
        <a:p>
          <a:endParaRPr lang="en-US"/>
        </a:p>
      </dgm:t>
    </dgm:pt>
    <dgm:pt modelId="{DEB75C22-3AE1-AC46-9625-F16A23FB2D0D}" type="sibTrans" cxnId="{EC550F2D-AF6F-D348-B16B-78E536081BB6}">
      <dgm:prSet/>
      <dgm:spPr/>
      <dgm:t>
        <a:bodyPr/>
        <a:lstStyle/>
        <a:p>
          <a:endParaRPr lang="en-US"/>
        </a:p>
      </dgm:t>
    </dgm:pt>
    <dgm:pt modelId="{0CF1E74D-4FA2-D747-A328-77E379A6A17E}" type="pres">
      <dgm:prSet presAssocID="{633DDB69-605E-1E4C-B874-9107DE387901}" presName="Name0" presStyleCnt="0">
        <dgm:presLayoutVars>
          <dgm:dir/>
          <dgm:resizeHandles val="exact"/>
        </dgm:presLayoutVars>
      </dgm:prSet>
      <dgm:spPr/>
    </dgm:pt>
    <dgm:pt modelId="{05A38A47-82B2-9444-9775-37EFB45FEC4A}" type="pres">
      <dgm:prSet presAssocID="{B1D068EA-752C-8B4A-AC7A-DB7A1B6BF51B}" presName="parTxOnly" presStyleLbl="node1" presStyleIdx="0" presStyleCnt="3">
        <dgm:presLayoutVars>
          <dgm:bulletEnabled val="1"/>
        </dgm:presLayoutVars>
      </dgm:prSet>
      <dgm:spPr/>
    </dgm:pt>
    <dgm:pt modelId="{5B466608-9C4F-AA44-9D1E-B698F5513D49}" type="pres">
      <dgm:prSet presAssocID="{2385B267-7195-2049-8D04-860E817C281E}" presName="parSpace" presStyleCnt="0"/>
      <dgm:spPr/>
    </dgm:pt>
    <dgm:pt modelId="{5615AEE7-3174-C248-A92A-882056AE8386}" type="pres">
      <dgm:prSet presAssocID="{F8CA9995-F588-0D4D-A906-972259575472}" presName="parTxOnly" presStyleLbl="node1" presStyleIdx="1" presStyleCnt="3">
        <dgm:presLayoutVars>
          <dgm:bulletEnabled val="1"/>
        </dgm:presLayoutVars>
      </dgm:prSet>
      <dgm:spPr/>
    </dgm:pt>
    <dgm:pt modelId="{FC45F2BB-9FAA-404F-A0EE-AED529D580E8}" type="pres">
      <dgm:prSet presAssocID="{A031390F-3DC0-8543-B20A-0FBCF245ABA0}" presName="parSpace" presStyleCnt="0"/>
      <dgm:spPr/>
    </dgm:pt>
    <dgm:pt modelId="{9F20C5E8-97EB-C440-AC10-7E60FB91F093}" type="pres">
      <dgm:prSet presAssocID="{14EB6FEF-DDF4-E344-B32D-344EEAB7AAB0}" presName="parTxOnly" presStyleLbl="node1" presStyleIdx="2" presStyleCnt="3">
        <dgm:presLayoutVars>
          <dgm:bulletEnabled val="1"/>
        </dgm:presLayoutVars>
      </dgm:prSet>
      <dgm:spPr/>
    </dgm:pt>
  </dgm:ptLst>
  <dgm:cxnLst>
    <dgm:cxn modelId="{EC550F2D-AF6F-D348-B16B-78E536081BB6}" srcId="{633DDB69-605E-1E4C-B874-9107DE387901}" destId="{14EB6FEF-DDF4-E344-B32D-344EEAB7AAB0}" srcOrd="2" destOrd="0" parTransId="{DFA53D74-DECC-594A-80AB-E82219C4A3CD}" sibTransId="{DEB75C22-3AE1-AC46-9625-F16A23FB2D0D}"/>
    <dgm:cxn modelId="{1E43B038-8A28-F645-BAC8-AF51A9720CEB}" srcId="{633DDB69-605E-1E4C-B874-9107DE387901}" destId="{B1D068EA-752C-8B4A-AC7A-DB7A1B6BF51B}" srcOrd="0" destOrd="0" parTransId="{6F5CE5C2-FE79-684C-B86C-654C572B8CB9}" sibTransId="{2385B267-7195-2049-8D04-860E817C281E}"/>
    <dgm:cxn modelId="{0311E341-A410-E945-8CFF-A62B94ACDD11}" type="presOf" srcId="{633DDB69-605E-1E4C-B874-9107DE387901}" destId="{0CF1E74D-4FA2-D747-A328-77E379A6A17E}" srcOrd="0" destOrd="0" presId="urn:microsoft.com/office/officeart/2005/8/layout/hChevron3"/>
    <dgm:cxn modelId="{949E699A-7B58-374C-9E4C-A715EF1EC442}" srcId="{633DDB69-605E-1E4C-B874-9107DE387901}" destId="{F8CA9995-F588-0D4D-A906-972259575472}" srcOrd="1" destOrd="0" parTransId="{4517154C-1742-154E-A9C1-76CC330424A7}" sibTransId="{A031390F-3DC0-8543-B20A-0FBCF245ABA0}"/>
    <dgm:cxn modelId="{DD84A49A-4081-C940-A88A-47B9C9F904F2}" type="presOf" srcId="{B1D068EA-752C-8B4A-AC7A-DB7A1B6BF51B}" destId="{05A38A47-82B2-9444-9775-37EFB45FEC4A}" srcOrd="0" destOrd="0" presId="urn:microsoft.com/office/officeart/2005/8/layout/hChevron3"/>
    <dgm:cxn modelId="{F04C3DA8-D3EB-CE49-8714-8C0AA76CBFAE}" type="presOf" srcId="{F8CA9995-F588-0D4D-A906-972259575472}" destId="{5615AEE7-3174-C248-A92A-882056AE8386}" srcOrd="0" destOrd="0" presId="urn:microsoft.com/office/officeart/2005/8/layout/hChevron3"/>
    <dgm:cxn modelId="{CCC4F3D3-BE58-B648-BB46-477955EC537D}" type="presOf" srcId="{14EB6FEF-DDF4-E344-B32D-344EEAB7AAB0}" destId="{9F20C5E8-97EB-C440-AC10-7E60FB91F093}" srcOrd="0" destOrd="0" presId="urn:microsoft.com/office/officeart/2005/8/layout/hChevron3"/>
    <dgm:cxn modelId="{16732010-5077-B64D-84B9-9091A6F174AD}" type="presParOf" srcId="{0CF1E74D-4FA2-D747-A328-77E379A6A17E}" destId="{05A38A47-82B2-9444-9775-37EFB45FEC4A}" srcOrd="0" destOrd="0" presId="urn:microsoft.com/office/officeart/2005/8/layout/hChevron3"/>
    <dgm:cxn modelId="{01E161B2-0B52-4344-850F-34651B384B81}" type="presParOf" srcId="{0CF1E74D-4FA2-D747-A328-77E379A6A17E}" destId="{5B466608-9C4F-AA44-9D1E-B698F5513D49}" srcOrd="1" destOrd="0" presId="urn:microsoft.com/office/officeart/2005/8/layout/hChevron3"/>
    <dgm:cxn modelId="{315E5AB9-677D-9845-954F-E704164A3594}" type="presParOf" srcId="{0CF1E74D-4FA2-D747-A328-77E379A6A17E}" destId="{5615AEE7-3174-C248-A92A-882056AE8386}" srcOrd="2" destOrd="0" presId="urn:microsoft.com/office/officeart/2005/8/layout/hChevron3"/>
    <dgm:cxn modelId="{34DE854C-8DA8-FF46-847C-2DBB54524692}" type="presParOf" srcId="{0CF1E74D-4FA2-D747-A328-77E379A6A17E}" destId="{FC45F2BB-9FAA-404F-A0EE-AED529D580E8}" srcOrd="3" destOrd="0" presId="urn:microsoft.com/office/officeart/2005/8/layout/hChevron3"/>
    <dgm:cxn modelId="{0AECF240-0514-7546-9058-5C77D9724682}" type="presParOf" srcId="{0CF1E74D-4FA2-D747-A328-77E379A6A17E}" destId="{9F20C5E8-97EB-C440-AC10-7E60FB91F093}" srcOrd="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C394E0-39C3-C747-8F9A-6DC78C82FC8B}">
      <dsp:nvSpPr>
        <dsp:cNvPr id="0" name=""/>
        <dsp:cNvSpPr/>
      </dsp:nvSpPr>
      <dsp:spPr>
        <a:xfrm>
          <a:off x="0" y="5427"/>
          <a:ext cx="4885203" cy="103428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GPU Architecture and Programming Interfaces</a:t>
          </a:r>
        </a:p>
      </dsp:txBody>
      <dsp:txXfrm>
        <a:off x="50489" y="55916"/>
        <a:ext cx="4784225" cy="933302"/>
      </dsp:txXfrm>
    </dsp:sp>
    <dsp:sp modelId="{9C7FD385-200B-FA4F-8CB8-FA73D605D359}">
      <dsp:nvSpPr>
        <dsp:cNvPr id="0" name=""/>
        <dsp:cNvSpPr/>
      </dsp:nvSpPr>
      <dsp:spPr>
        <a:xfrm>
          <a:off x="0" y="1114588"/>
          <a:ext cx="4885203" cy="1034280"/>
        </a:xfrm>
        <a:prstGeom prst="roundRect">
          <a:avLst/>
        </a:prstGeom>
        <a:gradFill rotWithShape="0">
          <a:gsLst>
            <a:gs pos="0">
              <a:schemeClr val="accent5">
                <a:hueOff val="-2451115"/>
                <a:satOff val="-3409"/>
                <a:lumOff val="-130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2451115"/>
                <a:satOff val="-3409"/>
                <a:lumOff val="-130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2451115"/>
                <a:satOff val="-3409"/>
                <a:lumOff val="-130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Threat Model and Leakage Vectors</a:t>
          </a:r>
        </a:p>
      </dsp:txBody>
      <dsp:txXfrm>
        <a:off x="50489" y="1165077"/>
        <a:ext cx="4784225" cy="933302"/>
      </dsp:txXfrm>
    </dsp:sp>
    <dsp:sp modelId="{6C466896-ED8B-3444-85F1-A38C9934924B}">
      <dsp:nvSpPr>
        <dsp:cNvPr id="0" name=""/>
        <dsp:cNvSpPr/>
      </dsp:nvSpPr>
      <dsp:spPr>
        <a:xfrm>
          <a:off x="0" y="2223748"/>
          <a:ext cx="4885203" cy="1034280"/>
        </a:xfrm>
        <a:prstGeom prst="roundRect">
          <a:avLst/>
        </a:prstGeom>
        <a:gradFill rotWithShape="0">
          <a:gsLst>
            <a:gs pos="0">
              <a:schemeClr val="accent5">
                <a:hueOff val="-4902230"/>
                <a:satOff val="-6819"/>
                <a:lumOff val="-261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4902230"/>
                <a:satOff val="-6819"/>
                <a:lumOff val="-261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4902230"/>
                <a:satOff val="-6819"/>
                <a:lumOff val="-261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Side Channel Attacks:</a:t>
          </a:r>
        </a:p>
      </dsp:txBody>
      <dsp:txXfrm>
        <a:off x="50489" y="2274237"/>
        <a:ext cx="4784225" cy="933302"/>
      </dsp:txXfrm>
    </dsp:sp>
    <dsp:sp modelId="{50BACF84-7E33-FC4F-B02A-16EFB33B354A}">
      <dsp:nvSpPr>
        <dsp:cNvPr id="0" name=""/>
        <dsp:cNvSpPr/>
      </dsp:nvSpPr>
      <dsp:spPr>
        <a:xfrm>
          <a:off x="0" y="3258028"/>
          <a:ext cx="4885203" cy="15876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5105" tIns="33020" rIns="184912" bIns="33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 dirty="0"/>
            <a:t>Graphics-Graphics: Website Fingerprinting, Keystroke Timing attack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 dirty="0"/>
            <a:t>CUDA-CUDA: Neural Network model recovery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 dirty="0"/>
            <a:t>CUDA-Graphics: Website Fingerprinting</a:t>
          </a:r>
        </a:p>
      </dsp:txBody>
      <dsp:txXfrm>
        <a:off x="0" y="3258028"/>
        <a:ext cx="4885203" cy="1587690"/>
      </dsp:txXfrm>
    </dsp:sp>
    <dsp:sp modelId="{3DB611C7-FBC8-4242-AC71-777A19BFB3B4}">
      <dsp:nvSpPr>
        <dsp:cNvPr id="0" name=""/>
        <dsp:cNvSpPr/>
      </dsp:nvSpPr>
      <dsp:spPr>
        <a:xfrm>
          <a:off x="0" y="4845718"/>
          <a:ext cx="4885203" cy="1034280"/>
        </a:xfrm>
        <a:prstGeom prst="roundRect">
          <a:avLst/>
        </a:prstGeom>
        <a:gradFill rotWithShape="0">
          <a:gsLst>
            <a:gs pos="0">
              <a:schemeClr val="accent5">
                <a:hueOff val="-7353344"/>
                <a:satOff val="-10228"/>
                <a:lumOff val="-392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7353344"/>
                <a:satOff val="-10228"/>
                <a:lumOff val="-392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7353344"/>
                <a:satOff val="-10228"/>
                <a:lumOff val="-392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Mitigation</a:t>
          </a:r>
        </a:p>
      </dsp:txBody>
      <dsp:txXfrm>
        <a:off x="50489" y="4896207"/>
        <a:ext cx="4784225" cy="93330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A38A47-82B2-9444-9775-37EFB45FEC4A}">
      <dsp:nvSpPr>
        <dsp:cNvPr id="0" name=""/>
        <dsp:cNvSpPr/>
      </dsp:nvSpPr>
      <dsp:spPr>
        <a:xfrm>
          <a:off x="3616" y="1139160"/>
          <a:ext cx="3162448" cy="1264979"/>
        </a:xfrm>
        <a:prstGeom prst="homePlate">
          <a:avLst/>
        </a:prstGeom>
        <a:solidFill>
          <a:schemeClr val="accent2">
            <a:lumMod val="40000"/>
            <a:lumOff val="60000"/>
          </a:schemeClr>
        </a:solidFill>
        <a:ln w="25400">
          <a:solidFill>
            <a:schemeClr val="tx1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8684" tIns="69342" rIns="34671" bIns="69342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 err="1">
              <a:solidFill>
                <a:schemeClr val="tx1"/>
              </a:solidFill>
            </a:rPr>
            <a:t>Colocate</a:t>
          </a:r>
          <a:r>
            <a:rPr lang="en-US" sz="2600" kern="1200" dirty="0">
              <a:solidFill>
                <a:schemeClr val="tx1"/>
              </a:solidFill>
            </a:rPr>
            <a:t> Spy and Trojan</a:t>
          </a:r>
        </a:p>
      </dsp:txBody>
      <dsp:txXfrm>
        <a:off x="3616" y="1139160"/>
        <a:ext cx="2846203" cy="1264979"/>
      </dsp:txXfrm>
    </dsp:sp>
    <dsp:sp modelId="{5615AEE7-3174-C248-A92A-882056AE8386}">
      <dsp:nvSpPr>
        <dsp:cNvPr id="0" name=""/>
        <dsp:cNvSpPr/>
      </dsp:nvSpPr>
      <dsp:spPr>
        <a:xfrm>
          <a:off x="2533575" y="1139160"/>
          <a:ext cx="3162448" cy="1264979"/>
        </a:xfrm>
        <a:prstGeom prst="chevron">
          <a:avLst/>
        </a:prstGeom>
        <a:solidFill>
          <a:schemeClr val="accent2">
            <a:lumMod val="75000"/>
          </a:schemeClr>
        </a:solidFill>
        <a:ln w="25400">
          <a:solidFill>
            <a:schemeClr val="tx1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4013" tIns="69342" rIns="34671" bIns="69342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>
              <a:solidFill>
                <a:schemeClr val="tx1"/>
              </a:solidFill>
            </a:rPr>
            <a:t>Construct</a:t>
          </a:r>
          <a:r>
            <a:rPr lang="en-US" sz="2600" kern="1200" baseline="0" dirty="0">
              <a:solidFill>
                <a:schemeClr val="tx1"/>
              </a:solidFill>
            </a:rPr>
            <a:t> the Channels</a:t>
          </a:r>
          <a:endParaRPr lang="en-US" sz="2600" kern="1200" dirty="0">
            <a:solidFill>
              <a:schemeClr val="tx1"/>
            </a:solidFill>
          </a:endParaRPr>
        </a:p>
      </dsp:txBody>
      <dsp:txXfrm>
        <a:off x="3166065" y="1139160"/>
        <a:ext cx="1897469" cy="1264979"/>
      </dsp:txXfrm>
    </dsp:sp>
    <dsp:sp modelId="{9F20C5E8-97EB-C440-AC10-7E60FB91F093}">
      <dsp:nvSpPr>
        <dsp:cNvPr id="0" name=""/>
        <dsp:cNvSpPr/>
      </dsp:nvSpPr>
      <dsp:spPr>
        <a:xfrm>
          <a:off x="5063534" y="1139160"/>
          <a:ext cx="3162448" cy="1264979"/>
        </a:xfrm>
        <a:prstGeom prst="chevron">
          <a:avLst/>
        </a:prstGeom>
        <a:solidFill>
          <a:schemeClr val="accent2">
            <a:lumMod val="40000"/>
            <a:lumOff val="60000"/>
          </a:schemeClr>
        </a:solidFill>
        <a:ln w="25400">
          <a:solidFill>
            <a:schemeClr val="tx1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4013" tIns="69342" rIns="34671" bIns="69342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>
              <a:solidFill>
                <a:schemeClr val="tx1"/>
              </a:solidFill>
            </a:rPr>
            <a:t>Remove Noise</a:t>
          </a:r>
        </a:p>
      </dsp:txBody>
      <dsp:txXfrm>
        <a:off x="5696024" y="1139160"/>
        <a:ext cx="1897469" cy="126497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3F6C37-9C03-1148-8956-016FFDF9D8A2}" type="datetimeFigureOut">
              <a:rPr lang="en-US" smtClean="0"/>
              <a:t>4/12/19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AD0608-615D-674B-9420-31117E9C61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4245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Slide Image Placeholder 1">
            <a:extLst>
              <a:ext uri="{FF2B5EF4-FFF2-40B4-BE49-F238E27FC236}">
                <a16:creationId xmlns:a16="http://schemas.microsoft.com/office/drawing/2014/main" id="{97902CE2-6B9B-FF4C-A77B-64046E145924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6" name="Notes Placeholder 2">
            <a:extLst>
              <a:ext uri="{FF2B5EF4-FFF2-40B4-BE49-F238E27FC236}">
                <a16:creationId xmlns:a16="http://schemas.microsoft.com/office/drawing/2014/main" id="{558F2182-A318-1F4B-9DE6-84E9D78C610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en-US" dirty="0">
                <a:ea typeface="ＭＳ Ｐゴシック" panose="020B0600070205080204" pitchFamily="34" charset="-128"/>
              </a:rPr>
              <a:t> The problem is that there is a lot of malware </a:t>
            </a:r>
          </a:p>
          <a:p>
            <a:pPr eaLnBrk="1" hangingPunct="1">
              <a:spcBef>
                <a:spcPct val="0"/>
              </a:spcBef>
            </a:pPr>
            <a:endParaRPr lang="en-US" altLang="en-US" dirty="0">
              <a:ea typeface="ＭＳ Ｐゴシック" panose="020B0600070205080204" pitchFamily="34" charset="-128"/>
            </a:endParaRPr>
          </a:p>
          <a:p>
            <a:pPr eaLnBrk="1" hangingPunct="1">
              <a:spcBef>
                <a:spcPct val="0"/>
              </a:spcBef>
            </a:pPr>
            <a:r>
              <a:rPr lang="en-US" altLang="en-US" dirty="0">
                <a:ea typeface="ＭＳ Ｐゴシック" panose="020B0600070205080204" pitchFamily="34" charset="-128"/>
              </a:rPr>
              <a:t>These are what we see these days, but they are not always visible </a:t>
            </a:r>
          </a:p>
          <a:p>
            <a:pPr eaLnBrk="1" hangingPunct="1">
              <a:spcBef>
                <a:spcPct val="0"/>
              </a:spcBef>
            </a:pPr>
            <a:endParaRPr lang="en-US" altLang="en-US" dirty="0">
              <a:ea typeface="ＭＳ Ｐゴシック" panose="020B0600070205080204" pitchFamily="34" charset="-128"/>
            </a:endParaRPr>
          </a:p>
          <a:p>
            <a:pPr eaLnBrk="1" hangingPunct="1">
              <a:spcBef>
                <a:spcPct val="0"/>
              </a:spcBef>
            </a:pPr>
            <a:r>
              <a:rPr lang="en-US" altLang="en-US" dirty="0">
                <a:ea typeface="ＭＳ Ｐゴシック" panose="020B0600070205080204" pitchFamily="34" charset="-128"/>
              </a:rPr>
              <a:t>Lets jump to what attackers really wants? </a:t>
            </a:r>
          </a:p>
          <a:p>
            <a:pPr eaLnBrk="1" hangingPunct="1">
              <a:spcBef>
                <a:spcPct val="0"/>
              </a:spcBef>
            </a:pPr>
            <a:endParaRPr lang="en-US" altLang="en-US" dirty="0">
              <a:ea typeface="ＭＳ Ｐゴシック" panose="020B0600070205080204" pitchFamily="34" charset="-128"/>
            </a:endParaRPr>
          </a:p>
          <a:p>
            <a:pPr eaLnBrk="1" hangingPunct="1">
              <a:spcBef>
                <a:spcPct val="0"/>
              </a:spcBef>
            </a:pPr>
            <a:endParaRPr lang="en-US" altLang="en-US" dirty="0">
              <a:ea typeface="ＭＳ Ｐゴシック" panose="020B0600070205080204" pitchFamily="34" charset="-128"/>
            </a:endParaRPr>
          </a:p>
        </p:txBody>
      </p:sp>
      <p:sp>
        <p:nvSpPr>
          <p:cNvPr id="21507" name="Slide Number Placeholder 3">
            <a:extLst>
              <a:ext uri="{FF2B5EF4-FFF2-40B4-BE49-F238E27FC236}">
                <a16:creationId xmlns:a16="http://schemas.microsoft.com/office/drawing/2014/main" id="{F5B4EE26-8BB8-7F4D-A47D-C00ED71443D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3F0223B5-E0E8-1240-884A-D6D41DA3E0B0}" type="slidenum">
              <a:rPr lang="en-US" altLang="en-US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2</a:t>
            </a:fld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05125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C3BE07-BB3C-004B-8F51-E4609A64AA1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2754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C3BE07-BB3C-004B-8F51-E4609A64AA1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4797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C3BE07-BB3C-004B-8F51-E4609A64AA1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0231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C3BE07-BB3C-004B-8F51-E4609A64AA1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205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C3BE07-BB3C-004B-8F51-E4609A64AA1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4570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C3BE07-BB3C-004B-8F51-E4609A64AA1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5902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AD0608-615D-674B-9420-31117E9C611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7376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AD0608-615D-674B-9420-31117E9C611C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4444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AD0608-615D-674B-9420-31117E9C611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9634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AD0608-615D-674B-9420-31117E9C611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0865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894979E-C723-E242-BF9A-D1961620F347}" type="slidenum">
              <a:rPr lang="en-US" altLang="en-US" smtClean="0"/>
              <a:pPr>
                <a:defRPr/>
              </a:pPr>
              <a:t>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356406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C3BE07-BB3C-004B-8F51-E4609A64AA1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022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C3BE07-BB3C-004B-8F51-E4609A64AA1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1114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C3BE07-BB3C-004B-8F51-E4609A64AA1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0068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C3BE07-BB3C-004B-8F51-E4609A64AA1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5282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C3BE07-BB3C-004B-8F51-E4609A64AA1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740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E78FC-FCDF-524D-B923-008CDAF87A5A}" type="datetime1">
              <a:rPr lang="en-US" smtClean="0"/>
              <a:t>4/12/19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9E8EC-5ACB-094A-9D12-CEB7E92085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9762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88B68-25D9-984E-A015-9C36F396C6A2}" type="datetime1">
              <a:rPr lang="en-US" smtClean="0"/>
              <a:t>4/12/19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9E8EC-5ACB-094A-9D12-CEB7E92085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466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DE9D6-7571-3A48-B192-B7D8B25167F6}" type="datetime1">
              <a:rPr lang="en-US" smtClean="0"/>
              <a:t>4/12/19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9E8EC-5ACB-094A-9D12-CEB7E92085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584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97C27C-7C3E-7D46-9557-2A3E1424C2A0}" type="datetime1">
              <a:rPr lang="en-US" smtClean="0"/>
              <a:t>4/12/19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225CA-ED81-104B-A9F9-9803DEB0FE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4120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F9940-47C4-3544-85CF-887FDFB7C513}" type="datetime1">
              <a:rPr lang="en-US" smtClean="0"/>
              <a:t>4/12/19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225CA-ED81-104B-A9F9-9803DEB0FE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2656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B42CD-F0B5-2D4E-BAAF-13EF090CF700}" type="datetime1">
              <a:rPr lang="en-US" smtClean="0"/>
              <a:t>4/12/19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225CA-ED81-104B-A9F9-9803DEB0FE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8211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EB0C6-E418-744A-8976-656F5EFD079B}" type="datetime1">
              <a:rPr lang="en-US" smtClean="0"/>
              <a:t>4/12/19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225CA-ED81-104B-A9F9-9803DEB0FE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616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05BDC-17A3-6746-ACD4-E258ADB4B636}" type="datetime1">
              <a:rPr lang="en-US" smtClean="0"/>
              <a:t>4/12/19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225CA-ED81-104B-A9F9-9803DEB0FE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0891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7CDFD-41EF-A647-89CB-5D143792E048}" type="datetime1">
              <a:rPr lang="en-US" smtClean="0"/>
              <a:t>4/12/19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225CA-ED81-104B-A9F9-9803DEB0FECF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1032933" y="4690534"/>
            <a:ext cx="7095067" cy="3386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588981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13B61-0498-3946-8288-3601DFA419B4}" type="datetime1">
              <a:rPr lang="en-US" smtClean="0"/>
              <a:t>4/12/19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225CA-ED81-104B-A9F9-9803DEB0FE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72693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CC334-9F1F-5E44-A8D6-5073EF9B0A14}" type="datetime1">
              <a:rPr lang="en-US" smtClean="0"/>
              <a:t>4/12/19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225CA-ED81-104B-A9F9-9803DEB0FE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1402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55025-4233-7144-AD4D-AA76777A83DD}" type="datetime1">
              <a:rPr lang="en-US" smtClean="0"/>
              <a:t>4/12/19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9E8EC-5ACB-094A-9D12-CEB7E92085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40457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77D1E-1181-1646-9252-2097F6E7A4F2}" type="datetime1">
              <a:rPr lang="en-US" smtClean="0"/>
              <a:t>4/12/19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225CA-ED81-104B-A9F9-9803DEB0FE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894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F5211-3BB9-1D40-87DF-2628FC91147F}" type="datetime1">
              <a:rPr lang="en-US" smtClean="0"/>
              <a:t>4/12/19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225CA-ED81-104B-A9F9-9803DEB0FE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07328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7209B-957D-B342-B964-B35402D9E938}" type="datetime1">
              <a:rPr lang="en-US" smtClean="0"/>
              <a:t>4/12/19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225CA-ED81-104B-A9F9-9803DEB0FE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2565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3E03B-4C76-494A-AF4A-C72D62B54529}" type="datetime1">
              <a:rPr lang="en-US" smtClean="0"/>
              <a:t>4/12/19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62716-8F3F-0A4A-B443-A28263B482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97587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16C0B1-5755-344C-B945-336EF1F4EDCF}" type="datetime1">
              <a:rPr lang="en-US" smtClean="0"/>
              <a:t>4/12/19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62716-8F3F-0A4A-B443-A28263B482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92300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163C8-D0E5-0F4A-AEC7-29950C2B530F}" type="datetime1">
              <a:rPr lang="en-US" smtClean="0"/>
              <a:t>4/12/19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62716-8F3F-0A4A-B443-A28263B482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22526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F2986-DCC2-D943-9452-5CB29E201E66}" type="datetime1">
              <a:rPr lang="en-US" smtClean="0"/>
              <a:t>4/12/19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62716-8F3F-0A4A-B443-A28263B482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3094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1F1B9-CF6D-254E-BF53-439C645F3069}" type="datetime1">
              <a:rPr lang="en-US" smtClean="0"/>
              <a:t>4/12/19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62716-8F3F-0A4A-B443-A28263B482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48150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16BA5-C4E0-044B-A916-57EC49FE0B1D}" type="datetime1">
              <a:rPr lang="en-US" smtClean="0"/>
              <a:t>4/12/19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62716-8F3F-0A4A-B443-A28263B482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963562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A7C-D749-E340-9ACA-7536322D59DD}" type="datetime1">
              <a:rPr lang="en-US" smtClean="0"/>
              <a:t>4/12/19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62716-8F3F-0A4A-B443-A28263B482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3357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090AE1-455A-594F-8E14-7D2F4684822B}" type="datetime1">
              <a:rPr lang="en-US" smtClean="0"/>
              <a:t>4/12/19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9E8EC-5ACB-094A-9D12-CEB7E92085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84509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5A622B-A977-E844-880B-E15AD1394290}" type="datetime1">
              <a:rPr lang="en-US" smtClean="0"/>
              <a:t>4/12/19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62716-8F3F-0A4A-B443-A28263B482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35095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F2891-71C2-2345-AFEB-3833764A6421}" type="datetime1">
              <a:rPr lang="en-US" smtClean="0"/>
              <a:t>4/12/19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62716-8F3F-0A4A-B443-A28263B482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068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75BA1-E18F-0D40-AE03-B13EE2851F4A}" type="datetime1">
              <a:rPr lang="en-US" smtClean="0"/>
              <a:t>4/12/19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62716-8F3F-0A4A-B443-A28263B482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23606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35C5D-2AC2-C542-839B-C422C8003E61}" type="datetime1">
              <a:rPr lang="en-US" smtClean="0"/>
              <a:t>4/12/19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62716-8F3F-0A4A-B443-A28263B482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4252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05BEE6-883D-524C-B0DB-B664B5816C4D}" type="datetime1">
              <a:rPr lang="en-US" smtClean="0"/>
              <a:t>4/12/19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9E8EC-5ACB-094A-9D12-CEB7E92085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7056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EB5D2-06C2-3340-BD68-999F4A4D7DE0}" type="datetime1">
              <a:rPr lang="en-US" smtClean="0"/>
              <a:t>4/12/19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9E8EC-5ACB-094A-9D12-CEB7E92085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9161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5D3B6-EE72-6948-9C32-EFA835718BB0}" type="datetime1">
              <a:rPr lang="en-US" smtClean="0"/>
              <a:t>4/12/19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9E8EC-5ACB-094A-9D12-CEB7E92085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238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596DA-9D57-C543-B8A7-F047ACFBB5BA}" type="datetime1">
              <a:rPr lang="en-US" smtClean="0"/>
              <a:t>4/12/19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9E8EC-5ACB-094A-9D12-CEB7E92085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573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4DB7A2-D672-664F-A690-B4DEC9268A31}" type="datetime1">
              <a:rPr lang="en-US" smtClean="0"/>
              <a:t>4/12/19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9E8EC-5ACB-094A-9D12-CEB7E92085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2065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9E1C0-6480-BC40-A69F-6B0297D8E617}" type="datetime1">
              <a:rPr lang="en-US" smtClean="0"/>
              <a:t>4/12/19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9E8EC-5ACB-094A-9D12-CEB7E92085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5708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D0C389-0A4D-B848-B46A-2D9C42214EC3}" type="datetime1">
              <a:rPr lang="en-US" smtClean="0"/>
              <a:t>4/12/19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C9E8EC-5ACB-094A-9D12-CEB7E92085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7574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5EA4B0-1CEC-5341-8589-62625696B308}" type="datetime1">
              <a:rPr lang="en-US" smtClean="0"/>
              <a:t>4/12/19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8225CA-ED81-104B-A9F9-9803DEB0FEC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ounded Rectangle 6"/>
          <p:cNvSpPr/>
          <p:nvPr userDrawn="1"/>
        </p:nvSpPr>
        <p:spPr>
          <a:xfrm>
            <a:off x="397933" y="1690688"/>
            <a:ext cx="8348133" cy="1374775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 userDrawn="1"/>
        </p:nvSpPr>
        <p:spPr>
          <a:xfrm>
            <a:off x="397933" y="3200400"/>
            <a:ext cx="8348133" cy="3111500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348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5B1695-7EF1-C741-8A22-80B0C9346282}" type="datetime1">
              <a:rPr lang="en-US" smtClean="0"/>
              <a:t>4/12/19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62716-8F3F-0A4A-B443-A28263B482D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ounded Rectangle 6"/>
          <p:cNvSpPr/>
          <p:nvPr userDrawn="1"/>
        </p:nvSpPr>
        <p:spPr>
          <a:xfrm>
            <a:off x="389466" y="1502359"/>
            <a:ext cx="8348133" cy="2337302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 userDrawn="1"/>
        </p:nvSpPr>
        <p:spPr>
          <a:xfrm>
            <a:off x="389466" y="3985182"/>
            <a:ext cx="8348134" cy="2337302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4901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7" Type="http://schemas.openxmlformats.org/officeDocument/2006/relationships/image" Target="../media/image3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gif"/><Relationship Id="rId5" Type="http://schemas.openxmlformats.org/officeDocument/2006/relationships/image" Target="../media/image35.jpeg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gi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46.jp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5.png"/><Relationship Id="rId7" Type="http://schemas.openxmlformats.org/officeDocument/2006/relationships/image" Target="../media/image51.jp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jp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emf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image" Target="../media/image60.em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62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emf"/><Relationship Id="rId2" Type="http://schemas.openxmlformats.org/officeDocument/2006/relationships/image" Target="../media/image6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emf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g"/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tiff"/><Relationship Id="rId2" Type="http://schemas.openxmlformats.org/officeDocument/2006/relationships/image" Target="../media/image76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tiff"/><Relationship Id="rId5" Type="http://schemas.openxmlformats.org/officeDocument/2006/relationships/image" Target="../media/image79.tiff"/><Relationship Id="rId4" Type="http://schemas.openxmlformats.org/officeDocument/2006/relationships/image" Target="../media/image78.tiff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tiff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86.tiff"/><Relationship Id="rId4" Type="http://schemas.openxmlformats.org/officeDocument/2006/relationships/hyperlink" Target="https://webglstats.com/" TargetMode="Externa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7" Type="http://schemas.openxmlformats.org/officeDocument/2006/relationships/image" Target="../media/image17.jpg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tiff"/><Relationship Id="rId5" Type="http://schemas.openxmlformats.org/officeDocument/2006/relationships/image" Target="../media/image15.tiff"/><Relationship Id="rId4" Type="http://schemas.openxmlformats.org/officeDocument/2006/relationships/image" Target="../media/image14.tiff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tiff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tiff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tiff"/><Relationship Id="rId3" Type="http://schemas.openxmlformats.org/officeDocument/2006/relationships/image" Target="../media/image19.png"/><Relationship Id="rId7" Type="http://schemas.openxmlformats.org/officeDocument/2006/relationships/image" Target="../media/image14.tiff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tiff"/><Relationship Id="rId5" Type="http://schemas.openxmlformats.org/officeDocument/2006/relationships/image" Target="../media/image21.tiff"/><Relationship Id="rId10" Type="http://schemas.openxmlformats.org/officeDocument/2006/relationships/image" Target="../media/image24.tiff"/><Relationship Id="rId4" Type="http://schemas.openxmlformats.org/officeDocument/2006/relationships/image" Target="../media/image20.tiff"/><Relationship Id="rId9" Type="http://schemas.openxmlformats.org/officeDocument/2006/relationships/image" Target="../media/image23.tif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3467" y="3602038"/>
            <a:ext cx="7687733" cy="1655762"/>
          </a:xfrm>
        </p:spPr>
        <p:txBody>
          <a:bodyPr>
            <a:normAutofit/>
          </a:bodyPr>
          <a:lstStyle/>
          <a:p>
            <a:r>
              <a:rPr lang="en-US" altLang="en-US" u="sng" dirty="0">
                <a:latin typeface="Book Antiqua" charset="0"/>
                <a:ea typeface="ＭＳ Ｐゴシック" charset="-128"/>
              </a:rPr>
              <a:t>Nael Abu-Ghazaleh</a:t>
            </a:r>
          </a:p>
          <a:p>
            <a:endParaRPr lang="en-US" altLang="en-US" u="sng" dirty="0">
              <a:latin typeface="Book Antiqua" charset="0"/>
              <a:ea typeface="ＭＳ Ｐゴシック" charset="-128"/>
            </a:endParaRPr>
          </a:p>
          <a:p>
            <a:r>
              <a:rPr lang="en-US" altLang="en-US" dirty="0" err="1">
                <a:latin typeface="Courier" pitchFamily="2" charset="0"/>
                <a:ea typeface="ＭＳ Ｐゴシック" charset="-128"/>
              </a:rPr>
              <a:t>nael@cs.ucr.edu</a:t>
            </a:r>
            <a:endParaRPr lang="en-US" altLang="en-US" dirty="0">
              <a:latin typeface="Courier" pitchFamily="2" charset="0"/>
              <a:ea typeface="ＭＳ Ｐゴシック" charset="-128"/>
            </a:endParaRPr>
          </a:p>
          <a:p>
            <a:endParaRPr lang="en-US" dirty="0"/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970844"/>
            <a:ext cx="9144000" cy="221718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800" dirty="0">
                <a:solidFill>
                  <a:schemeClr val="bg1"/>
                </a:solidFill>
                <a:latin typeface="Book Antiqua"/>
                <a:cs typeface="Book Antiqua"/>
              </a:rPr>
              <a:t>Is My GPU Secure? Covert and Side Channel attacks on GPUs</a:t>
            </a:r>
          </a:p>
        </p:txBody>
      </p:sp>
      <p:pic>
        <p:nvPicPr>
          <p:cNvPr id="5" name="Picture 110" descr="BCOE_logo_CMYK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810"/>
          <a:stretch>
            <a:fillRect/>
          </a:stretch>
        </p:blipFill>
        <p:spPr bwMode="auto">
          <a:xfrm>
            <a:off x="2788873" y="5424114"/>
            <a:ext cx="3963619" cy="7659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817302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329F15-8054-9546-87CD-D67F754922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Attacks based on GPU Leftover Memory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BE141E9-9C09-3E41-A841-3E0C6FF0E9DE}"/>
              </a:ext>
            </a:extLst>
          </p:cNvPr>
          <p:cNvSpPr/>
          <p:nvPr/>
        </p:nvSpPr>
        <p:spPr>
          <a:xfrm>
            <a:off x="0" y="1789495"/>
            <a:ext cx="761739" cy="67640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S&amp;P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2014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E70D545-0657-E847-8831-1D7733BF8C9C}"/>
              </a:ext>
            </a:extLst>
          </p:cNvPr>
          <p:cNvSpPr/>
          <p:nvPr/>
        </p:nvSpPr>
        <p:spPr>
          <a:xfrm>
            <a:off x="-18361" y="4715669"/>
            <a:ext cx="761739" cy="67640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TECS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2016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D2BFBE6-2010-AF4E-9E5F-31E860FB89DF}"/>
              </a:ext>
            </a:extLst>
          </p:cNvPr>
          <p:cNvSpPr/>
          <p:nvPr/>
        </p:nvSpPr>
        <p:spPr>
          <a:xfrm>
            <a:off x="0" y="3252581"/>
            <a:ext cx="761739" cy="67640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FC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2014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6A80C20-EBE2-F245-A00C-356DAB1182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8107" y="1415115"/>
            <a:ext cx="8085477" cy="4351338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dirty="0"/>
              <a:t>Stealing Webpages Rendered on Your Browser by Exploiting GPU Vulnerabilities (</a:t>
            </a:r>
            <a:r>
              <a:rPr lang="en-US" sz="2100" dirty="0"/>
              <a:t>Lee et al., POSTECH)</a:t>
            </a:r>
            <a:r>
              <a:rPr lang="en-US" sz="3200" dirty="0"/>
              <a:t>	</a:t>
            </a:r>
          </a:p>
          <a:p>
            <a:pPr marL="0" indent="0">
              <a:buNone/>
            </a:pPr>
            <a:r>
              <a:rPr lang="en-US" b="1" dirty="0">
                <a:solidFill>
                  <a:srgbClr val="FF0000"/>
                </a:solidFill>
              </a:rPr>
              <a:t>key idea : </a:t>
            </a:r>
            <a:r>
              <a:rPr lang="en-US" sz="2300" dirty="0"/>
              <a:t>Utilizing information leakage due to not clearing newly-allocated memory in the GPU to extract rearranged webpage textures of Chromium and Firefox web browsers</a:t>
            </a:r>
          </a:p>
          <a:p>
            <a:pPr marL="0" indent="0" algn="just">
              <a:buNone/>
            </a:pPr>
            <a:endParaRPr lang="en-US" sz="2300" dirty="0"/>
          </a:p>
          <a:p>
            <a:pPr marL="0" indent="0" algn="just">
              <a:buNone/>
            </a:pPr>
            <a:endParaRPr lang="en-US" dirty="0"/>
          </a:p>
          <a:p>
            <a:pPr marL="0" indent="0" algn="just">
              <a:buNone/>
            </a:pPr>
            <a:r>
              <a:rPr lang="en-US" dirty="0"/>
              <a:t>Confidentiality Issues on a GPU in a Virtualized Environment (</a:t>
            </a:r>
            <a:r>
              <a:rPr lang="en-US" sz="2100" dirty="0" err="1"/>
              <a:t>Muarice</a:t>
            </a:r>
            <a:r>
              <a:rPr lang="en-US" sz="2100" dirty="0"/>
              <a:t> et al.</a:t>
            </a:r>
            <a:r>
              <a:rPr lang="en-US" dirty="0"/>
              <a:t>)</a:t>
            </a:r>
            <a:r>
              <a:rPr lang="en-US" b="1" dirty="0">
                <a:solidFill>
                  <a:srgbClr val="FF0000"/>
                </a:solidFill>
              </a:rPr>
              <a:t> </a:t>
            </a:r>
          </a:p>
          <a:p>
            <a:pPr marL="0" indent="0" algn="just">
              <a:buNone/>
            </a:pPr>
            <a:r>
              <a:rPr lang="en-US" b="1" dirty="0">
                <a:solidFill>
                  <a:srgbClr val="FF0000"/>
                </a:solidFill>
              </a:rPr>
              <a:t>Key idea : </a:t>
            </a:r>
            <a:r>
              <a:rPr lang="en-US" sz="2600" dirty="0"/>
              <a:t>leftover memory leakage in virtualized and cloud computing environments where the adversary launches a virtual machine after the victim’s virtual machine using the same GPU.</a:t>
            </a:r>
          </a:p>
          <a:p>
            <a:pPr marL="0" indent="0" algn="just">
              <a:buNone/>
            </a:pPr>
            <a:r>
              <a:rPr lang="en-US" dirty="0"/>
              <a:t>						</a:t>
            </a:r>
            <a:br>
              <a:rPr lang="en-US" dirty="0"/>
            </a:br>
            <a:r>
              <a:rPr lang="en-US" dirty="0"/>
              <a:t> </a:t>
            </a:r>
            <a:r>
              <a:rPr lang="en-US" sz="2600" dirty="0"/>
              <a:t>	</a:t>
            </a:r>
          </a:p>
          <a:p>
            <a:pPr marL="0" indent="0" algn="just">
              <a:buNone/>
            </a:pPr>
            <a:r>
              <a:rPr lang="en-US" dirty="0"/>
              <a:t>CUDA Leaks: A Detailed Hack for CUDA and a (Partial) Fix (</a:t>
            </a:r>
            <a:r>
              <a:rPr lang="en-US" sz="2100" dirty="0"/>
              <a:t>Pietro et al.)		</a:t>
            </a:r>
          </a:p>
          <a:p>
            <a:pPr marL="0" indent="0" algn="just">
              <a:buNone/>
            </a:pPr>
            <a:r>
              <a:rPr lang="en-US" b="1" dirty="0">
                <a:solidFill>
                  <a:srgbClr val="FF0000"/>
                </a:solidFill>
              </a:rPr>
              <a:t>Key idea : </a:t>
            </a:r>
            <a:r>
              <a:rPr lang="en-US" sz="2300" dirty="0"/>
              <a:t>Exploiting remnant state available in shared-memory, global-memory and registers.</a:t>
            </a:r>
            <a:endParaRPr lang="en-US" sz="2300" baseline="30000" dirty="0"/>
          </a:p>
          <a:p>
            <a:pPr algn="just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7070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317CD726-4742-4047-A354-D53CC234DB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0441" y="1268840"/>
            <a:ext cx="3019989" cy="1535058"/>
          </a:xfrm>
          <a:solidFill>
            <a:schemeClr val="tx1">
              <a:lumMod val="65000"/>
              <a:lumOff val="35000"/>
            </a:schemeClr>
          </a:solidFill>
          <a:ln>
            <a:solidFill>
              <a:schemeClr val="tx2"/>
            </a:solidFill>
          </a:ln>
        </p:spPr>
        <p:txBody>
          <a:bodyPr vert="horz" lIns="68580" tIns="34290" rIns="68580" bIns="34290" rtlCol="0" anchor="ctr">
            <a:normAutofit/>
          </a:bodyPr>
          <a:lstStyle/>
          <a:p>
            <a:pPr algn="just"/>
            <a:r>
              <a:rPr lang="en-US" sz="2775" b="1" dirty="0">
                <a:solidFill>
                  <a:schemeClr val="bg1"/>
                </a:solidFill>
              </a:rPr>
              <a:t>Multiprogramming on GPUs becoming widespread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3EEDB9-3175-0640-AFBF-25A9D9CD00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947" y="1887365"/>
            <a:ext cx="2769421" cy="2007830"/>
          </a:xfrm>
          <a:prstGeom prst="rect">
            <a:avLst/>
          </a:prstGeom>
          <a:noFill/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BA24619-D356-0B4C-B9F4-6FFF63EE7D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501" y="1797589"/>
            <a:ext cx="2381143" cy="1339392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4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2D1BEFF1-5C10-4A49-93E5-546A0383C8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12947" y="4574338"/>
            <a:ext cx="3031717" cy="1655554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8" name="Picture 7" descr="A close up of a card&#10;&#10;Description automatically generated">
            <a:extLst>
              <a:ext uri="{FF2B5EF4-FFF2-40B4-BE49-F238E27FC236}">
                <a16:creationId xmlns:a16="http://schemas.microsoft.com/office/drawing/2014/main" id="{D301A435-527F-EB49-8F09-EA92C14128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14017" y="3542919"/>
            <a:ext cx="2413284" cy="2592512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DCD809A-1DC8-6042-87CF-CE81D4A58289}"/>
              </a:ext>
            </a:extLst>
          </p:cNvPr>
          <p:cNvSpPr txBox="1"/>
          <p:nvPr/>
        </p:nvSpPr>
        <p:spPr>
          <a:xfrm>
            <a:off x="5790441" y="2754487"/>
            <a:ext cx="3019990" cy="323571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2"/>
            </a:solidFill>
          </a:ln>
        </p:spPr>
        <p:txBody>
          <a:bodyPr vert="horz" lIns="68580" tIns="34290" rIns="68580" bIns="34290" rtlCol="0">
            <a:normAutofit/>
          </a:bodyPr>
          <a:lstStyle/>
          <a:p>
            <a:pPr marL="214313" indent="-171450" algn="just">
              <a:lnSpc>
                <a:spcPct val="90000"/>
              </a:lnSpc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bg1"/>
                </a:solidFill>
              </a:rPr>
              <a:t>Nvidia Volta Multi-Process Service (Each Volta MPS client owns its own GPU address space )</a:t>
            </a:r>
          </a:p>
          <a:p>
            <a:pPr marL="42863" algn="just">
              <a:lnSpc>
                <a:spcPct val="90000"/>
              </a:lnSpc>
              <a:spcAft>
                <a:spcPts val="450"/>
              </a:spcAft>
            </a:pPr>
            <a:endParaRPr lang="en-US" sz="1500" dirty="0">
              <a:solidFill>
                <a:schemeClr val="bg1"/>
              </a:solidFill>
            </a:endParaRPr>
          </a:p>
          <a:p>
            <a:pPr marL="214313" indent="-171450" algn="just">
              <a:lnSpc>
                <a:spcPct val="90000"/>
              </a:lnSpc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bg1"/>
                </a:solidFill>
              </a:rPr>
              <a:t>GPU Virtualization (Nvidia grid </a:t>
            </a:r>
            <a:r>
              <a:rPr lang="en-US" sz="1500" dirty="0" err="1">
                <a:solidFill>
                  <a:schemeClr val="bg1"/>
                </a:solidFill>
              </a:rPr>
              <a:t>vGPU</a:t>
            </a:r>
            <a:r>
              <a:rPr lang="en-US" sz="1500" dirty="0">
                <a:solidFill>
                  <a:schemeClr val="bg1"/>
                </a:solidFill>
              </a:rPr>
              <a:t> &amp; AMD multiuser GPUs): Up to 16 client users share a GPU</a:t>
            </a:r>
          </a:p>
          <a:p>
            <a:pPr marL="42863" algn="just">
              <a:lnSpc>
                <a:spcPct val="90000"/>
              </a:lnSpc>
              <a:spcAft>
                <a:spcPts val="450"/>
              </a:spcAft>
            </a:pPr>
            <a:endParaRPr lang="en-US" sz="1500" dirty="0">
              <a:solidFill>
                <a:schemeClr val="bg1"/>
              </a:solidFill>
            </a:endParaRPr>
          </a:p>
          <a:p>
            <a:pPr marL="214313" indent="-171450" algn="just">
              <a:lnSpc>
                <a:spcPct val="90000"/>
              </a:lnSpc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bg1"/>
                </a:solidFill>
              </a:rPr>
              <a:t>Nvidia Pascal GPU supports asynchronous compute to concurrently run graphics and general purpose workloads.</a:t>
            </a:r>
          </a:p>
          <a:p>
            <a:pPr marL="214313" indent="-171450" algn="just">
              <a:lnSpc>
                <a:spcPct val="90000"/>
              </a:lnSpc>
              <a:spcAft>
                <a:spcPts val="450"/>
              </a:spcAft>
              <a:buFont typeface="Arial" panose="020B0604020202020204" pitchFamily="34" charset="0"/>
              <a:buChar char="•"/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787AD26-0282-F741-ADD7-5C51CE47272E}"/>
              </a:ext>
            </a:extLst>
          </p:cNvPr>
          <p:cNvSpPr txBox="1"/>
          <p:nvPr/>
        </p:nvSpPr>
        <p:spPr>
          <a:xfrm>
            <a:off x="433211" y="1282500"/>
            <a:ext cx="1380995" cy="30008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bg1"/>
                </a:solidFill>
              </a:rPr>
              <a:t>Nvidia grid </a:t>
            </a:r>
            <a:r>
              <a:rPr lang="en-US" sz="1350" dirty="0" err="1">
                <a:solidFill>
                  <a:schemeClr val="bg1"/>
                </a:solidFill>
              </a:rPr>
              <a:t>vGPU</a:t>
            </a:r>
            <a:endParaRPr lang="en-US" sz="1350" dirty="0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5015527-8A16-BB47-843F-350679A30EED}"/>
              </a:ext>
            </a:extLst>
          </p:cNvPr>
          <p:cNvSpPr txBox="1"/>
          <p:nvPr/>
        </p:nvSpPr>
        <p:spPr>
          <a:xfrm>
            <a:off x="3116875" y="1282500"/>
            <a:ext cx="2355433" cy="30008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bg1"/>
                </a:solidFill>
              </a:rPr>
              <a:t>Pascal asynchronous compute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B096D8F-0C76-0741-8D03-AC285A78BED1}"/>
              </a:ext>
            </a:extLst>
          </p:cNvPr>
          <p:cNvSpPr txBox="1"/>
          <p:nvPr/>
        </p:nvSpPr>
        <p:spPr>
          <a:xfrm>
            <a:off x="3643905" y="6203311"/>
            <a:ext cx="235543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AMD multiuser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9865361-85DD-EE4B-9854-D881DE4B370E}"/>
              </a:ext>
            </a:extLst>
          </p:cNvPr>
          <p:cNvSpPr txBox="1"/>
          <p:nvPr/>
        </p:nvSpPr>
        <p:spPr>
          <a:xfrm>
            <a:off x="257603" y="6353352"/>
            <a:ext cx="2355433" cy="30008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bg1"/>
                </a:solidFill>
              </a:rPr>
              <a:t>Multi Process Service</a:t>
            </a:r>
          </a:p>
        </p:txBody>
      </p:sp>
    </p:spTree>
    <p:extLst>
      <p:ext uri="{BB962C8B-B14F-4D97-AF65-F5344CB8AC3E}">
        <p14:creationId xmlns:p14="http://schemas.microsoft.com/office/powerpoint/2010/main" val="3029820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8" grpId="0" animBg="1"/>
      <p:bldP spid="35" grpId="0"/>
      <p:bldP spid="3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129846"/>
          </a:xfrm>
        </p:spPr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658133" y="1706500"/>
            <a:ext cx="7921422" cy="4351339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endParaRPr lang="en-US" dirty="0"/>
          </a:p>
          <a:p>
            <a:pPr algn="just">
              <a:buFont typeface="Wingdings" charset="2"/>
              <a:buChar char="Ø"/>
            </a:pPr>
            <a:r>
              <a:rPr lang="en-US" sz="2600" dirty="0"/>
              <a:t> </a:t>
            </a:r>
            <a:r>
              <a:rPr lang="en-US" sz="2400" dirty="0"/>
              <a:t>GPUs often process sensitive data</a:t>
            </a:r>
          </a:p>
          <a:p>
            <a:pPr marL="457189" lvl="1" indent="0" algn="just">
              <a:buNone/>
            </a:pPr>
            <a:endParaRPr lang="en-US" sz="2000" dirty="0"/>
          </a:p>
          <a:p>
            <a:pPr algn="just">
              <a:buFont typeface="Wingdings" charset="2"/>
              <a:buChar char="Ø"/>
            </a:pPr>
            <a:r>
              <a:rPr lang="en-US" sz="2400" dirty="0"/>
              <a:t> Trends to improve multiprogramming on GPUs</a:t>
            </a:r>
          </a:p>
          <a:p>
            <a:pPr marL="0" indent="0" algn="just">
              <a:buNone/>
            </a:pPr>
            <a:endParaRPr lang="en-US" sz="2400" dirty="0"/>
          </a:p>
          <a:p>
            <a:pPr algn="just">
              <a:buFont typeface="Wingdings" charset="2"/>
              <a:buChar char="Ø"/>
            </a:pPr>
            <a:r>
              <a:rPr lang="en-US" sz="2400" dirty="0"/>
              <a:t> Are side channels a threat?</a:t>
            </a:r>
          </a:p>
          <a:p>
            <a:pPr lvl="1" algn="just">
              <a:buFont typeface="Wingdings" charset="2"/>
              <a:buChar char="Ø"/>
            </a:pPr>
            <a:r>
              <a:rPr lang="en-US" sz="2000" dirty="0"/>
              <a:t>Covert channels shown</a:t>
            </a:r>
          </a:p>
          <a:p>
            <a:pPr lvl="1" algn="just">
              <a:buFont typeface="Wingdings" charset="2"/>
              <a:buChar char="Ø"/>
            </a:pPr>
            <a:r>
              <a:rPr lang="en-US" sz="2000" dirty="0"/>
              <a:t>Some side channels, but not general</a:t>
            </a:r>
          </a:p>
          <a:p>
            <a:pPr marL="0" indent="0" algn="just">
              <a:buNone/>
            </a:pP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9E8EC-5ACB-094A-9D12-CEB7E920858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21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3072" y="470925"/>
            <a:ext cx="3285756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47271" y="1012004"/>
            <a:ext cx="2562119" cy="479540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Outline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044665" y="6356350"/>
            <a:ext cx="47068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0AC9E8EC-5ACB-094A-9D12-CEB7E9208584}" type="slidenum">
              <a:rPr lang="en-US" sz="1000">
                <a:solidFill>
                  <a:prstClr val="black">
                    <a:tint val="75000"/>
                  </a:prstClr>
                </a:solidFill>
              </a:rPr>
              <a:pPr>
                <a:spcAft>
                  <a:spcPts val="600"/>
                </a:spcAft>
              </a:pPr>
              <a:t>13</a:t>
            </a:fld>
            <a:endParaRPr lang="en-US" sz="1000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18EC5630-3BD4-4E90-9CFF-CA9539E3CCB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92782590"/>
              </p:ext>
            </p:extLst>
          </p:nvPr>
        </p:nvGraphicFramePr>
        <p:xfrm>
          <a:off x="3895725" y="470924"/>
          <a:ext cx="4885203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05006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9144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17399" y="643467"/>
            <a:ext cx="8408193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GPU Architecture: massive paralleism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434" y="1675227"/>
            <a:ext cx="6951131" cy="4394199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0AC9E8EC-5ACB-094A-9D12-CEB7E9208584}" type="slidenum">
              <a:rPr lang="en-US" smtClean="0"/>
              <a:pPr>
                <a:spcAft>
                  <a:spcPts val="600"/>
                </a:spcAft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458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129846"/>
          </a:xfrm>
        </p:spPr>
        <p:txBody>
          <a:bodyPr/>
          <a:lstStyle/>
          <a:p>
            <a:r>
              <a:rPr lang="en-US" dirty="0"/>
              <a:t>GPU Programming Interfaces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778239" y="1750675"/>
            <a:ext cx="10515600" cy="4351339"/>
          </a:xfrm>
        </p:spPr>
        <p:txBody>
          <a:bodyPr/>
          <a:lstStyle/>
          <a:p>
            <a:r>
              <a:rPr lang="en-US" sz="2400" dirty="0"/>
              <a:t>Computation: CUDA and </a:t>
            </a:r>
            <a:r>
              <a:rPr lang="en-US" sz="2400" dirty="0" err="1"/>
              <a:t>OpenCL</a:t>
            </a:r>
            <a:endParaRPr lang="en-US" sz="2400" dirty="0"/>
          </a:p>
          <a:p>
            <a:r>
              <a:rPr lang="en-US" sz="2400" dirty="0"/>
              <a:t>Graphics: OpenGL and </a:t>
            </a:r>
            <a:r>
              <a:rPr lang="en-US" sz="2400" dirty="0" err="1"/>
              <a:t>WebGL</a:t>
            </a:r>
            <a:endParaRPr lang="en-US" sz="2400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638" y="2352734"/>
            <a:ext cx="4186189" cy="354027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410" y="3186104"/>
            <a:ext cx="7071544" cy="1751915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778239" y="5455683"/>
            <a:ext cx="742761" cy="437321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95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741728" y="5489677"/>
            <a:ext cx="67242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Programmable steps of </a:t>
            </a:r>
            <a:r>
              <a:rPr lang="en-US"/>
              <a:t>Graphics pipeline which are executed on SMs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9E8EC-5ACB-094A-9D12-CEB7E920858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49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9144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DE848C-9840-8F41-9C9A-F02FBE45C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399" y="643467"/>
            <a:ext cx="8408193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Increasingly designed for sharing</a:t>
            </a:r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51BB7AFF-365C-8743-BAC1-1658347838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2600" y="1844367"/>
            <a:ext cx="8178799" cy="405591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39EC38-9093-3649-A0F7-718D10356F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0AC9E8EC-5ACB-094A-9D12-CEB7E9208584}" type="slidenum">
              <a:rPr lang="en-US" smtClean="0"/>
              <a:pPr>
                <a:spcAft>
                  <a:spcPts val="600"/>
                </a:spcAft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9712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50" y="673419"/>
            <a:ext cx="8229600" cy="571500"/>
          </a:xfrm>
        </p:spPr>
        <p:txBody>
          <a:bodyPr>
            <a:normAutofit fontScale="90000"/>
          </a:bodyPr>
          <a:lstStyle/>
          <a:p>
            <a:r>
              <a:rPr lang="en-US" dirty="0"/>
              <a:t>Covert Channels on GPUs – Micro’17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7921" y="2329900"/>
            <a:ext cx="8426054" cy="889665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Malicious indirect communication </a:t>
            </a:r>
            <a:r>
              <a:rPr lang="en-US" dirty="0"/>
              <a:t>of </a:t>
            </a:r>
            <a:r>
              <a:rPr lang="en-US"/>
              <a:t>sensitive data.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E97EF-BBC0-B94B-A7EF-108D787ED706}" type="slidenum">
              <a:rPr lang="en-US" altLang="en-US" smtClean="0"/>
              <a:pPr/>
              <a:t>17</a:t>
            </a:fld>
            <a:endParaRPr lang="en-US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7544" y="3832583"/>
            <a:ext cx="534430" cy="53443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528" y="3794865"/>
            <a:ext cx="534430" cy="53443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3605" y="4495765"/>
            <a:ext cx="755306" cy="75530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327" y="4579939"/>
            <a:ext cx="657302" cy="55267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7704" y="4525216"/>
            <a:ext cx="633026" cy="77797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4478" y="4525216"/>
            <a:ext cx="662117" cy="662117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>
            <a:off x="1600629" y="4856274"/>
            <a:ext cx="718156" cy="1"/>
          </a:xfrm>
          <a:prstGeom prst="straightConnector1">
            <a:avLst/>
          </a:prstGeom>
          <a:ln w="25400">
            <a:solidFill>
              <a:schemeClr val="accent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5800730" y="4856274"/>
            <a:ext cx="853390" cy="0"/>
          </a:xfrm>
          <a:prstGeom prst="straightConnector1">
            <a:avLst/>
          </a:prstGeom>
          <a:ln w="25400">
            <a:solidFill>
              <a:schemeClr val="accent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9656" y="3242195"/>
            <a:ext cx="657302" cy="55267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1635" y="4027269"/>
            <a:ext cx="657302" cy="55267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2318785" y="3437345"/>
            <a:ext cx="65730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>
                <a:solidFill>
                  <a:srgbClr val="C00000"/>
                </a:solidFill>
              </a:rPr>
              <a:t>Trojan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284333" y="3418876"/>
            <a:ext cx="65730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>
                <a:solidFill>
                  <a:srgbClr val="C00000"/>
                </a:solidFill>
              </a:rPr>
              <a:t>Spy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368939" y="3794864"/>
            <a:ext cx="166816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Covert Channel</a:t>
            </a:r>
          </a:p>
        </p:txBody>
      </p:sp>
      <p:sp>
        <p:nvSpPr>
          <p:cNvPr id="18" name="Left-Right Arrow 17"/>
          <p:cNvSpPr/>
          <p:nvPr/>
        </p:nvSpPr>
        <p:spPr>
          <a:xfrm>
            <a:off x="3073015" y="4802400"/>
            <a:ext cx="2021918" cy="139053"/>
          </a:xfrm>
          <a:prstGeom prst="leftRightArrow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Multiply 18"/>
          <p:cNvSpPr/>
          <p:nvPr/>
        </p:nvSpPr>
        <p:spPr>
          <a:xfrm>
            <a:off x="3701888" y="4618182"/>
            <a:ext cx="725070" cy="552670"/>
          </a:xfrm>
          <a:prstGeom prst="mathMultiply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Curved Down Arrow 19"/>
          <p:cNvSpPr/>
          <p:nvPr/>
        </p:nvSpPr>
        <p:spPr>
          <a:xfrm>
            <a:off x="3028911" y="4202842"/>
            <a:ext cx="2138793" cy="519268"/>
          </a:xfrm>
          <a:prstGeom prst="curvedDown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112367" y="5301962"/>
            <a:ext cx="12047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Gallery App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065502" y="5336082"/>
            <a:ext cx="12047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Weather </a:t>
            </a:r>
            <a:r>
              <a:rPr lang="en-US" sz="1200" dirty="0"/>
              <a:t>App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17921" y="3418876"/>
            <a:ext cx="8304611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Why?</a:t>
            </a:r>
          </a:p>
          <a:p>
            <a:pPr marL="214313" indent="-214313" algn="just">
              <a:buFont typeface="Arial" charset="0"/>
              <a:buChar char="•"/>
            </a:pPr>
            <a:r>
              <a:rPr lang="en-US" dirty="0"/>
              <a:t>There is no communication channel.</a:t>
            </a:r>
          </a:p>
          <a:p>
            <a:pPr marL="214313" indent="-214313" algn="just">
              <a:buFont typeface="Arial" charset="0"/>
              <a:buChar char="•"/>
            </a:pPr>
            <a:r>
              <a:rPr lang="en-US" dirty="0"/>
              <a:t>The communication channel is monitored.</a:t>
            </a:r>
          </a:p>
          <a:p>
            <a:pPr algn="just"/>
            <a:endParaRPr lang="en-US" dirty="0"/>
          </a:p>
          <a:p>
            <a:pPr marL="257175" indent="-257175" algn="just">
              <a:buFont typeface="Wingdings" charset="2"/>
              <a:buChar char="ü"/>
            </a:pPr>
            <a:r>
              <a:rPr lang="en-US" sz="1500" dirty="0"/>
              <a:t>Covert channel is undetectable by monitoring systems on conventional communication channels.</a:t>
            </a:r>
          </a:p>
          <a:p>
            <a:pPr marL="257175" indent="-257175" algn="just">
              <a:buFont typeface="Wingdings" charset="2"/>
              <a:buChar char="ü"/>
            </a:pP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3509222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18" grpId="0" animBg="1"/>
      <p:bldP spid="19" grpId="0" animBg="1"/>
      <p:bldP spid="20" grpId="0" animBg="1"/>
      <p:bldP spid="21" grpId="0"/>
      <p:bldP spid="22" grpId="0"/>
      <p:bldP spid="23" grpId="0"/>
      <p:bldP spid="23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700" dirty="0"/>
              <a:t>Colocation (Reverse Engineering the Scheduling)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E97EF-BBC0-B94B-A7EF-108D787ED706}" type="slidenum">
              <a:rPr lang="en-US" altLang="en-US" smtClean="0"/>
              <a:pPr/>
              <a:t>18</a:t>
            </a:fld>
            <a:endParaRPr lang="en-US" altLang="en-US"/>
          </a:p>
        </p:txBody>
      </p:sp>
      <p:sp>
        <p:nvSpPr>
          <p:cNvPr id="62" name="Rectangle 61"/>
          <p:cNvSpPr/>
          <p:nvPr/>
        </p:nvSpPr>
        <p:spPr>
          <a:xfrm>
            <a:off x="1807756" y="3277192"/>
            <a:ext cx="4641311" cy="263426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  <a:p>
            <a:pPr algn="ctr"/>
            <a:endParaRPr lang="en-US" sz="1350" dirty="0"/>
          </a:p>
          <a:p>
            <a:pPr algn="ctr"/>
            <a:endParaRPr lang="en-US" sz="1350" dirty="0"/>
          </a:p>
          <a:p>
            <a:pPr algn="ctr"/>
            <a:endParaRPr lang="en-US" sz="1350" dirty="0"/>
          </a:p>
          <a:p>
            <a:pPr algn="ctr"/>
            <a:endParaRPr lang="en-US" sz="1350" dirty="0"/>
          </a:p>
          <a:p>
            <a:pPr algn="ctr"/>
            <a:endParaRPr lang="en-US" sz="1350" dirty="0"/>
          </a:p>
          <a:p>
            <a:pPr algn="ctr"/>
            <a:endParaRPr lang="en-US" sz="1350" dirty="0"/>
          </a:p>
          <a:p>
            <a:pPr algn="ctr"/>
            <a:endParaRPr lang="en-US" sz="1350" dirty="0"/>
          </a:p>
          <a:p>
            <a:pPr algn="ctr"/>
            <a:endParaRPr lang="en-US" sz="1350" dirty="0"/>
          </a:p>
          <a:p>
            <a:pPr algn="ctr"/>
            <a:endParaRPr lang="en-US" sz="1350" dirty="0"/>
          </a:p>
          <a:p>
            <a:pPr algn="ctr"/>
            <a:endParaRPr lang="en-US" sz="1350" dirty="0"/>
          </a:p>
          <a:p>
            <a:r>
              <a:rPr lang="en-US" sz="1350" b="1" dirty="0">
                <a:solidFill>
                  <a:schemeClr val="tx1"/>
                </a:solidFill>
              </a:rPr>
              <a:t>GPU</a:t>
            </a:r>
          </a:p>
        </p:txBody>
      </p:sp>
      <p:sp>
        <p:nvSpPr>
          <p:cNvPr id="63" name="Rectangle 62"/>
          <p:cNvSpPr/>
          <p:nvPr/>
        </p:nvSpPr>
        <p:spPr>
          <a:xfrm>
            <a:off x="2092153" y="3424064"/>
            <a:ext cx="4161138" cy="38056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b="1" dirty="0">
                <a:solidFill>
                  <a:schemeClr val="tx1"/>
                </a:solidFill>
              </a:rPr>
              <a:t>Thread Block Scheduler</a:t>
            </a:r>
          </a:p>
        </p:txBody>
      </p:sp>
      <p:sp>
        <p:nvSpPr>
          <p:cNvPr id="64" name="Rectangle 63"/>
          <p:cNvSpPr/>
          <p:nvPr/>
        </p:nvSpPr>
        <p:spPr>
          <a:xfrm>
            <a:off x="2092153" y="4827152"/>
            <a:ext cx="4161138" cy="33981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b="1" dirty="0">
                <a:solidFill>
                  <a:schemeClr val="tx1"/>
                </a:solidFill>
              </a:rPr>
              <a:t>Interconnection Network</a:t>
            </a:r>
          </a:p>
        </p:txBody>
      </p:sp>
      <p:sp>
        <p:nvSpPr>
          <p:cNvPr id="65" name="Rectangle 64"/>
          <p:cNvSpPr/>
          <p:nvPr/>
        </p:nvSpPr>
        <p:spPr>
          <a:xfrm>
            <a:off x="2092153" y="5225658"/>
            <a:ext cx="4161138" cy="33981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b="1" dirty="0">
                <a:solidFill>
                  <a:schemeClr val="tx1"/>
                </a:solidFill>
              </a:rPr>
              <a:t>L2 Cache and </a:t>
            </a:r>
            <a:r>
              <a:rPr lang="en-US" sz="1350" b="1">
                <a:solidFill>
                  <a:schemeClr val="tx1"/>
                </a:solidFill>
              </a:rPr>
              <a:t>Memory Channels</a:t>
            </a:r>
          </a:p>
        </p:txBody>
      </p:sp>
      <p:sp>
        <p:nvSpPr>
          <p:cNvPr id="66" name="Rectangle 65"/>
          <p:cNvSpPr/>
          <p:nvPr/>
        </p:nvSpPr>
        <p:spPr>
          <a:xfrm>
            <a:off x="2092153" y="3998437"/>
            <a:ext cx="780794" cy="695066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b="1" dirty="0">
              <a:solidFill>
                <a:schemeClr val="tx1"/>
              </a:solidFill>
            </a:endParaRPr>
          </a:p>
          <a:p>
            <a:pPr algn="ctr"/>
            <a:r>
              <a:rPr lang="en-US" sz="1350" b="1" dirty="0">
                <a:solidFill>
                  <a:schemeClr val="tx1"/>
                </a:solidFill>
              </a:rPr>
              <a:t>SM</a:t>
            </a:r>
            <a:r>
              <a:rPr lang="en-US" sz="1350" b="1" baseline="-25000" dirty="0">
                <a:solidFill>
                  <a:schemeClr val="tx1"/>
                </a:solidFill>
              </a:rPr>
              <a:t>0</a:t>
            </a:r>
            <a:endParaRPr lang="en-US" sz="1350" b="1" dirty="0">
              <a:solidFill>
                <a:schemeClr val="tx1"/>
              </a:solidFill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3043638" y="3977626"/>
            <a:ext cx="780794" cy="71669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b="1" dirty="0">
              <a:solidFill>
                <a:schemeClr val="tx1"/>
              </a:solidFill>
            </a:endParaRPr>
          </a:p>
          <a:p>
            <a:pPr algn="ctr"/>
            <a:r>
              <a:rPr lang="en-US" sz="1350" b="1" dirty="0">
                <a:solidFill>
                  <a:schemeClr val="tx1"/>
                </a:solidFill>
              </a:rPr>
              <a:t>SM</a:t>
            </a:r>
            <a:r>
              <a:rPr lang="en-US" sz="1350" b="1" baseline="-25000" dirty="0">
                <a:solidFill>
                  <a:schemeClr val="tx1"/>
                </a:solidFill>
              </a:rPr>
              <a:t>1</a:t>
            </a:r>
            <a:endParaRPr lang="en-US" sz="1350" b="1" dirty="0">
              <a:solidFill>
                <a:schemeClr val="tx1"/>
              </a:solidFill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5454865" y="3977626"/>
            <a:ext cx="780794" cy="695066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b="1">
              <a:solidFill>
                <a:schemeClr val="tx1"/>
              </a:solidFill>
            </a:endParaRPr>
          </a:p>
          <a:p>
            <a:pPr algn="ctr"/>
            <a:r>
              <a:rPr lang="en-US" sz="1350" b="1" dirty="0" err="1">
                <a:solidFill>
                  <a:schemeClr val="tx1"/>
                </a:solidFill>
              </a:rPr>
              <a:t>SM</a:t>
            </a:r>
            <a:r>
              <a:rPr lang="en-US" sz="1350" b="1" baseline="-25000" dirty="0" err="1">
                <a:solidFill>
                  <a:schemeClr val="tx1"/>
                </a:solidFill>
              </a:rPr>
              <a:t>m</a:t>
            </a:r>
            <a:endParaRPr lang="en-US" sz="1350" b="1" dirty="0">
              <a:solidFill>
                <a:schemeClr val="tx1"/>
              </a:solidFill>
            </a:endParaRPr>
          </a:p>
        </p:txBody>
      </p:sp>
      <p:cxnSp>
        <p:nvCxnSpPr>
          <p:cNvPr id="69" name="Straight Arrow Connector 68"/>
          <p:cNvCxnSpPr/>
          <p:nvPr/>
        </p:nvCxnSpPr>
        <p:spPr>
          <a:xfrm flipH="1">
            <a:off x="2482550" y="3810422"/>
            <a:ext cx="390397" cy="188015"/>
          </a:xfrm>
          <a:prstGeom prst="straightConnector1">
            <a:avLst/>
          </a:prstGeom>
          <a:ln w="254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/>
          <p:nvPr/>
        </p:nvCxnSpPr>
        <p:spPr>
          <a:xfrm>
            <a:off x="5551268" y="3810422"/>
            <a:ext cx="293994" cy="167204"/>
          </a:xfrm>
          <a:prstGeom prst="straightConnector1">
            <a:avLst/>
          </a:prstGeom>
          <a:ln w="254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ectangle 70"/>
          <p:cNvSpPr/>
          <p:nvPr/>
        </p:nvSpPr>
        <p:spPr>
          <a:xfrm>
            <a:off x="831764" y="2297332"/>
            <a:ext cx="2520778" cy="76618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72" name="Rounded Rectangle 71"/>
          <p:cNvSpPr/>
          <p:nvPr/>
        </p:nvSpPr>
        <p:spPr>
          <a:xfrm>
            <a:off x="1007848" y="2561526"/>
            <a:ext cx="426308" cy="361435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TB</a:t>
            </a:r>
            <a:r>
              <a:rPr lang="en-US" sz="1050" b="1" baseline="-25000" dirty="0">
                <a:solidFill>
                  <a:schemeClr val="tx1"/>
                </a:solidFill>
              </a:rPr>
              <a:t>0</a:t>
            </a:r>
            <a:endParaRPr lang="en-US" sz="1350" b="1" dirty="0">
              <a:solidFill>
                <a:schemeClr val="tx1"/>
              </a:solidFill>
            </a:endParaRPr>
          </a:p>
        </p:txBody>
      </p:sp>
      <p:sp>
        <p:nvSpPr>
          <p:cNvPr id="73" name="Rounded Rectangle 72"/>
          <p:cNvSpPr/>
          <p:nvPr/>
        </p:nvSpPr>
        <p:spPr>
          <a:xfrm>
            <a:off x="1577803" y="2561526"/>
            <a:ext cx="426308" cy="361435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TB</a:t>
            </a:r>
            <a:r>
              <a:rPr lang="en-US" sz="1050" b="1" baseline="-25000" dirty="0">
                <a:solidFill>
                  <a:schemeClr val="tx1"/>
                </a:solidFill>
              </a:rPr>
              <a:t>1</a:t>
            </a:r>
            <a:endParaRPr lang="en-US" sz="1050" b="1" dirty="0">
              <a:solidFill>
                <a:schemeClr val="tx1"/>
              </a:solidFill>
            </a:endParaRPr>
          </a:p>
        </p:txBody>
      </p:sp>
      <p:sp>
        <p:nvSpPr>
          <p:cNvPr id="74" name="Rounded Rectangle 73"/>
          <p:cNvSpPr/>
          <p:nvPr/>
        </p:nvSpPr>
        <p:spPr>
          <a:xfrm>
            <a:off x="2784905" y="2561525"/>
            <a:ext cx="426308" cy="361435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 err="1">
                <a:solidFill>
                  <a:schemeClr val="tx1"/>
                </a:solidFill>
              </a:rPr>
              <a:t>TB</a:t>
            </a:r>
            <a:r>
              <a:rPr lang="en-US" sz="1050" b="1" baseline="-25000" dirty="0" err="1">
                <a:solidFill>
                  <a:schemeClr val="tx1"/>
                </a:solidFill>
              </a:rPr>
              <a:t>n</a:t>
            </a:r>
            <a:endParaRPr lang="en-US" sz="1050" b="1" dirty="0">
              <a:solidFill>
                <a:schemeClr val="tx1"/>
              </a:solidFill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5099223" y="2281630"/>
            <a:ext cx="2520778" cy="739025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6" name="Rounded Rectangle 75"/>
          <p:cNvSpPr/>
          <p:nvPr/>
        </p:nvSpPr>
        <p:spPr>
          <a:xfrm>
            <a:off x="5275306" y="2557278"/>
            <a:ext cx="426308" cy="361435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TB</a:t>
            </a:r>
            <a:r>
              <a:rPr lang="en-US" sz="1050" b="1" baseline="-25000" dirty="0">
                <a:solidFill>
                  <a:schemeClr val="tx1"/>
                </a:solidFill>
              </a:rPr>
              <a:t>0</a:t>
            </a:r>
            <a:endParaRPr lang="en-US" sz="1350" b="1" dirty="0">
              <a:solidFill>
                <a:schemeClr val="tx1"/>
              </a:solidFill>
            </a:endParaRPr>
          </a:p>
        </p:txBody>
      </p:sp>
      <p:sp>
        <p:nvSpPr>
          <p:cNvPr id="77" name="Rounded Rectangle 76"/>
          <p:cNvSpPr/>
          <p:nvPr/>
        </p:nvSpPr>
        <p:spPr>
          <a:xfrm>
            <a:off x="5845261" y="2557278"/>
            <a:ext cx="426308" cy="361435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TB</a:t>
            </a:r>
            <a:r>
              <a:rPr lang="en-US" sz="1050" b="1" baseline="-25000" dirty="0">
                <a:solidFill>
                  <a:schemeClr val="tx1"/>
                </a:solidFill>
              </a:rPr>
              <a:t>1</a:t>
            </a:r>
            <a:endParaRPr lang="en-US" sz="1050" b="1" dirty="0">
              <a:solidFill>
                <a:schemeClr val="tx1"/>
              </a:solidFill>
            </a:endParaRPr>
          </a:p>
        </p:txBody>
      </p:sp>
      <p:sp>
        <p:nvSpPr>
          <p:cNvPr id="78" name="Rounded Rectangle 77"/>
          <p:cNvSpPr/>
          <p:nvPr/>
        </p:nvSpPr>
        <p:spPr>
          <a:xfrm>
            <a:off x="7052363" y="2557277"/>
            <a:ext cx="426308" cy="361435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 err="1">
                <a:solidFill>
                  <a:schemeClr val="tx1"/>
                </a:solidFill>
              </a:rPr>
              <a:t>TB</a:t>
            </a:r>
            <a:r>
              <a:rPr lang="en-US" sz="1050" b="1" baseline="-25000" dirty="0" err="1">
                <a:solidFill>
                  <a:schemeClr val="tx1"/>
                </a:solidFill>
              </a:rPr>
              <a:t>n</a:t>
            </a:r>
            <a:endParaRPr lang="en-US" sz="1050" b="1" dirty="0">
              <a:solidFill>
                <a:schemeClr val="tx1"/>
              </a:solidFill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1295143" y="2281630"/>
            <a:ext cx="148976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b="1" dirty="0"/>
              <a:t>Kernel 1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5562601" y="2250931"/>
            <a:ext cx="148976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b="1" dirty="0"/>
              <a:t>Kernel 2</a:t>
            </a:r>
          </a:p>
        </p:txBody>
      </p:sp>
      <p:sp>
        <p:nvSpPr>
          <p:cNvPr id="81" name="Rounded Rectangle 80"/>
          <p:cNvSpPr/>
          <p:nvPr/>
        </p:nvSpPr>
        <p:spPr>
          <a:xfrm>
            <a:off x="2517184" y="3424064"/>
            <a:ext cx="426308" cy="361435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TB</a:t>
            </a:r>
            <a:r>
              <a:rPr lang="en-US" sz="1050" b="1" baseline="-25000" dirty="0">
                <a:solidFill>
                  <a:schemeClr val="tx1"/>
                </a:solidFill>
              </a:rPr>
              <a:t>0</a:t>
            </a:r>
            <a:endParaRPr lang="en-US" sz="1350" b="1" dirty="0">
              <a:solidFill>
                <a:schemeClr val="tx1"/>
              </a:solidFill>
            </a:endParaRPr>
          </a:p>
        </p:txBody>
      </p:sp>
      <p:sp>
        <p:nvSpPr>
          <p:cNvPr id="82" name="Rounded Rectangle 81"/>
          <p:cNvSpPr/>
          <p:nvPr/>
        </p:nvSpPr>
        <p:spPr>
          <a:xfrm>
            <a:off x="3087139" y="3424064"/>
            <a:ext cx="426308" cy="361435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TB</a:t>
            </a:r>
            <a:r>
              <a:rPr lang="en-US" sz="1050" b="1" baseline="-25000" dirty="0">
                <a:solidFill>
                  <a:schemeClr val="tx1"/>
                </a:solidFill>
              </a:rPr>
              <a:t>1</a:t>
            </a:r>
            <a:endParaRPr lang="en-US" sz="1050" b="1" dirty="0">
              <a:solidFill>
                <a:schemeClr val="tx1"/>
              </a:solidFill>
            </a:endParaRPr>
          </a:p>
        </p:txBody>
      </p:sp>
      <p:sp>
        <p:nvSpPr>
          <p:cNvPr id="83" name="Rounded Rectangle 82"/>
          <p:cNvSpPr/>
          <p:nvPr/>
        </p:nvSpPr>
        <p:spPr>
          <a:xfrm>
            <a:off x="3887105" y="3435474"/>
            <a:ext cx="426308" cy="361435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 err="1">
                <a:solidFill>
                  <a:schemeClr val="tx1"/>
                </a:solidFill>
              </a:rPr>
              <a:t>TB</a:t>
            </a:r>
            <a:r>
              <a:rPr lang="en-US" sz="1050" b="1" baseline="-25000" dirty="0" err="1">
                <a:solidFill>
                  <a:schemeClr val="tx1"/>
                </a:solidFill>
              </a:rPr>
              <a:t>n</a:t>
            </a:r>
            <a:endParaRPr lang="en-US" sz="1050" b="1" dirty="0">
              <a:solidFill>
                <a:schemeClr val="tx1"/>
              </a:solidFill>
            </a:endParaRPr>
          </a:p>
        </p:txBody>
      </p:sp>
      <p:cxnSp>
        <p:nvCxnSpPr>
          <p:cNvPr id="84" name="Straight Arrow Connector 83"/>
          <p:cNvCxnSpPr/>
          <p:nvPr/>
        </p:nvCxnSpPr>
        <p:spPr>
          <a:xfrm flipH="1">
            <a:off x="3434035" y="3804631"/>
            <a:ext cx="113708" cy="172995"/>
          </a:xfrm>
          <a:prstGeom prst="straightConnector1">
            <a:avLst/>
          </a:prstGeom>
          <a:ln w="254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ounded Rectangle 84"/>
          <p:cNvSpPr/>
          <p:nvPr/>
        </p:nvSpPr>
        <p:spPr>
          <a:xfrm>
            <a:off x="4406728" y="3419640"/>
            <a:ext cx="426308" cy="361435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TB</a:t>
            </a:r>
            <a:r>
              <a:rPr lang="en-US" sz="1050" b="1" baseline="-25000" dirty="0">
                <a:solidFill>
                  <a:schemeClr val="tx1"/>
                </a:solidFill>
              </a:rPr>
              <a:t>0</a:t>
            </a:r>
            <a:endParaRPr lang="en-US" sz="1350" b="1" dirty="0">
              <a:solidFill>
                <a:schemeClr val="tx1"/>
              </a:solidFill>
            </a:endParaRPr>
          </a:p>
        </p:txBody>
      </p:sp>
      <p:sp>
        <p:nvSpPr>
          <p:cNvPr id="86" name="Rounded Rectangle 85"/>
          <p:cNvSpPr/>
          <p:nvPr/>
        </p:nvSpPr>
        <p:spPr>
          <a:xfrm>
            <a:off x="4976683" y="3419640"/>
            <a:ext cx="426308" cy="361435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TB</a:t>
            </a:r>
            <a:r>
              <a:rPr lang="en-US" sz="1050" b="1" baseline="-25000" dirty="0">
                <a:solidFill>
                  <a:schemeClr val="tx1"/>
                </a:solidFill>
              </a:rPr>
              <a:t>1</a:t>
            </a:r>
            <a:endParaRPr lang="en-US" sz="1050" b="1" dirty="0">
              <a:solidFill>
                <a:schemeClr val="tx1"/>
              </a:solidFill>
            </a:endParaRPr>
          </a:p>
        </p:txBody>
      </p:sp>
      <p:sp>
        <p:nvSpPr>
          <p:cNvPr id="87" name="Rounded Rectangle 86"/>
          <p:cNvSpPr/>
          <p:nvPr/>
        </p:nvSpPr>
        <p:spPr>
          <a:xfrm>
            <a:off x="5613040" y="3430839"/>
            <a:ext cx="426308" cy="361435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 err="1">
                <a:solidFill>
                  <a:schemeClr val="tx1"/>
                </a:solidFill>
              </a:rPr>
              <a:t>TB</a:t>
            </a:r>
            <a:r>
              <a:rPr lang="en-US" sz="1050" b="1" baseline="-25000" dirty="0" err="1">
                <a:solidFill>
                  <a:schemeClr val="tx1"/>
                </a:solidFill>
              </a:rPr>
              <a:t>n</a:t>
            </a:r>
            <a:endParaRPr lang="en-US" sz="1050" b="1" dirty="0">
              <a:solidFill>
                <a:schemeClr val="tx1"/>
              </a:solidFill>
            </a:endParaRPr>
          </a:p>
        </p:txBody>
      </p:sp>
      <p:sp>
        <p:nvSpPr>
          <p:cNvPr id="88" name="Rectangle 87"/>
          <p:cNvSpPr/>
          <p:nvPr/>
        </p:nvSpPr>
        <p:spPr>
          <a:xfrm>
            <a:off x="6972300" y="3695797"/>
            <a:ext cx="940777" cy="72976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b="1" dirty="0">
                <a:solidFill>
                  <a:schemeClr val="tx1"/>
                </a:solidFill>
              </a:rPr>
              <a:t>Leftover</a:t>
            </a:r>
            <a:r>
              <a:rPr lang="en-US" sz="1350" dirty="0">
                <a:solidFill>
                  <a:schemeClr val="tx1"/>
                </a:solidFill>
              </a:rPr>
              <a:t> </a:t>
            </a:r>
            <a:r>
              <a:rPr lang="en-US" sz="1350" b="1" dirty="0">
                <a:solidFill>
                  <a:schemeClr val="tx1"/>
                </a:solidFill>
              </a:rPr>
              <a:t>Policy</a:t>
            </a:r>
          </a:p>
        </p:txBody>
      </p:sp>
      <p:sp>
        <p:nvSpPr>
          <p:cNvPr id="31" name="Title 1"/>
          <p:cNvSpPr txBox="1">
            <a:spLocks/>
          </p:cNvSpPr>
          <p:nvPr/>
        </p:nvSpPr>
        <p:spPr bwMode="auto">
          <a:xfrm>
            <a:off x="718235" y="1623632"/>
            <a:ext cx="8229600" cy="571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68580" tIns="34290" rIns="68580" bIns="34290" numCol="1" anchor="b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9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900" b="1">
                <a:solidFill>
                  <a:schemeClr val="tx1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900" b="1">
                <a:solidFill>
                  <a:schemeClr val="tx1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900" b="1">
                <a:solidFill>
                  <a:schemeClr val="tx1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900" b="1">
                <a:solidFill>
                  <a:schemeClr val="tx1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900" b="1">
                <a:solidFill>
                  <a:schemeClr val="tx1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900" b="1">
                <a:solidFill>
                  <a:schemeClr val="tx1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900" b="1">
                <a:solidFill>
                  <a:schemeClr val="tx1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900" b="1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500" dirty="0"/>
              <a:t>Step 1: Thread block scheduling to the SMs</a:t>
            </a:r>
          </a:p>
        </p:txBody>
      </p:sp>
    </p:spTree>
    <p:extLst>
      <p:ext uri="{BB962C8B-B14F-4D97-AF65-F5344CB8AC3E}">
        <p14:creationId xmlns:p14="http://schemas.microsoft.com/office/powerpoint/2010/main" val="2203620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4.81481E-6 L 0.1664 0.1675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64" y="8773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4.81481E-6 L 0.16511 0.16759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268" y="8634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4.81481E-6 L 0.12057 0.16991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72" y="8634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7.40741E-7 L -0.09506 0.16782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583" y="8681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7.40741E-7 L -0.09492 0.16782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844" y="8681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7.40741E-7 L -0.15742 0.16991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865" y="8681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47 2.22222E-6 L 0.05768 0.10764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60" y="5370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52 -0.00417 L 0.25911 0.10555 " pathEditMode="relative" rAng="0" ptsTypes="AA">
                                      <p:cBhvr>
                                        <p:cTn id="33" dur="2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125" y="5486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17 0.00209 L -0.19636 0.10903 " pathEditMode="relative" rAng="0" ptsTypes="AA">
                                      <p:cBhvr>
                                        <p:cTn id="35" dur="2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766" y="53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0.00417 L 0.15508 0.10602 " pathEditMode="relative" rAng="0" ptsTypes="AA">
                                      <p:cBhvr>
                                        <p:cTn id="39" dur="3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747" y="5093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3.33333E-6 L -0.27656 0.11273 " pathEditMode="relative" rAng="0" ptsTypes="AA">
                                      <p:cBhvr>
                                        <p:cTn id="43" dur="4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828" y="5625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3.33333E-6 L -0.24232 0.10625 " pathEditMode="relative" rAng="0" ptsTypes="AA">
                                      <p:cBhvr>
                                        <p:cTn id="45" dur="4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122" y="53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 animBg="1"/>
      <p:bldP spid="73" grpId="0" animBg="1"/>
      <p:bldP spid="74" grpId="0" animBg="1"/>
      <p:bldP spid="76" grpId="0" animBg="1"/>
      <p:bldP spid="77" grpId="0" animBg="1"/>
      <p:bldP spid="78" grpId="0" animBg="1"/>
      <p:bldP spid="81" grpId="0" animBg="1"/>
      <p:bldP spid="81" grpId="1" animBg="1"/>
      <p:bldP spid="82" grpId="0" animBg="1"/>
      <p:bldP spid="82" grpId="1" animBg="1"/>
      <p:bldP spid="83" grpId="0" animBg="1"/>
      <p:bldP spid="83" grpId="1" animBg="1"/>
      <p:bldP spid="85" grpId="0" animBg="1"/>
      <p:bldP spid="85" grpId="1" animBg="1"/>
      <p:bldP spid="86" grpId="0" animBg="1"/>
      <p:bldP spid="86" grpId="1" animBg="1"/>
      <p:bldP spid="87" grpId="0" animBg="1"/>
      <p:bldP spid="87" grpId="1" animBg="1"/>
      <p:bldP spid="8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E97EF-BBC0-B94B-A7EF-108D787ED706}" type="slidenum">
              <a:rPr lang="en-US" altLang="en-US" smtClean="0"/>
              <a:pPr/>
              <a:t>19</a:t>
            </a:fld>
            <a:endParaRPr lang="en-US" altLang="en-US"/>
          </a:p>
        </p:txBody>
      </p:sp>
      <p:sp>
        <p:nvSpPr>
          <p:cNvPr id="5" name="Rectangle 4"/>
          <p:cNvSpPr/>
          <p:nvPr/>
        </p:nvSpPr>
        <p:spPr>
          <a:xfrm>
            <a:off x="3164876" y="3224539"/>
            <a:ext cx="3109271" cy="2661911"/>
          </a:xfrm>
          <a:prstGeom prst="rect">
            <a:avLst/>
          </a:prstGeom>
          <a:solidFill>
            <a:schemeClr val="bg1"/>
          </a:solidFill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08526" y="3372820"/>
            <a:ext cx="1353065" cy="3336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Warp Scheduler</a:t>
            </a:r>
          </a:p>
        </p:txBody>
      </p:sp>
      <p:sp>
        <p:nvSpPr>
          <p:cNvPr id="7" name="Rectangle 6"/>
          <p:cNvSpPr/>
          <p:nvPr/>
        </p:nvSpPr>
        <p:spPr>
          <a:xfrm>
            <a:off x="4791337" y="3372820"/>
            <a:ext cx="1353065" cy="3336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Warp Scheduler</a:t>
            </a:r>
          </a:p>
        </p:txBody>
      </p:sp>
      <p:sp>
        <p:nvSpPr>
          <p:cNvPr id="8" name="Rectangle 7"/>
          <p:cNvSpPr/>
          <p:nvPr/>
        </p:nvSpPr>
        <p:spPr>
          <a:xfrm>
            <a:off x="3308526" y="3789857"/>
            <a:ext cx="1353065" cy="324365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b="1" dirty="0">
                <a:solidFill>
                  <a:schemeClr val="tx1"/>
                </a:solidFill>
              </a:rPr>
              <a:t>Dispatch Unit</a:t>
            </a:r>
          </a:p>
        </p:txBody>
      </p:sp>
      <p:sp>
        <p:nvSpPr>
          <p:cNvPr id="9" name="Rectangle 8"/>
          <p:cNvSpPr/>
          <p:nvPr/>
        </p:nvSpPr>
        <p:spPr>
          <a:xfrm>
            <a:off x="4791337" y="3789857"/>
            <a:ext cx="1353065" cy="324365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b="1" dirty="0">
                <a:solidFill>
                  <a:schemeClr val="tx1"/>
                </a:solidFill>
              </a:rPr>
              <a:t>Dispatch Unit</a:t>
            </a:r>
          </a:p>
        </p:txBody>
      </p:sp>
      <p:sp>
        <p:nvSpPr>
          <p:cNvPr id="10" name="Rectangle 9"/>
          <p:cNvSpPr/>
          <p:nvPr/>
        </p:nvSpPr>
        <p:spPr>
          <a:xfrm>
            <a:off x="3378030" y="4169829"/>
            <a:ext cx="2732390" cy="3429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b="1" dirty="0">
                <a:solidFill>
                  <a:schemeClr val="tx1"/>
                </a:solidFill>
              </a:rPr>
              <a:t>Register File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357178" y="5420933"/>
            <a:ext cx="2732390" cy="3429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b="1" dirty="0">
                <a:solidFill>
                  <a:schemeClr val="tx1"/>
                </a:solidFill>
              </a:rPr>
              <a:t>Shared Memory / L1 Cache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378029" y="4596135"/>
            <a:ext cx="375339" cy="324364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b="1" dirty="0">
                <a:solidFill>
                  <a:schemeClr val="tx1"/>
                </a:solidFill>
              </a:rPr>
              <a:t>SP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378029" y="5013174"/>
            <a:ext cx="375339" cy="324364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b="1" dirty="0">
                <a:solidFill>
                  <a:schemeClr val="tx1"/>
                </a:solidFill>
              </a:rPr>
              <a:t>SP</a:t>
            </a:r>
          </a:p>
        </p:txBody>
      </p:sp>
      <p:sp>
        <p:nvSpPr>
          <p:cNvPr id="14" name="Rectangle 13"/>
          <p:cNvSpPr/>
          <p:nvPr/>
        </p:nvSpPr>
        <p:spPr>
          <a:xfrm>
            <a:off x="3860458" y="4591494"/>
            <a:ext cx="375339" cy="324364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b="1" dirty="0">
                <a:solidFill>
                  <a:schemeClr val="tx1"/>
                </a:solidFill>
              </a:rPr>
              <a:t>SP</a:t>
            </a:r>
          </a:p>
        </p:txBody>
      </p:sp>
      <p:sp>
        <p:nvSpPr>
          <p:cNvPr id="15" name="Rectangle 14"/>
          <p:cNvSpPr/>
          <p:nvPr/>
        </p:nvSpPr>
        <p:spPr>
          <a:xfrm>
            <a:off x="3860458" y="5003895"/>
            <a:ext cx="375339" cy="324364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b="1" dirty="0">
                <a:solidFill>
                  <a:schemeClr val="tx1"/>
                </a:solidFill>
              </a:rPr>
              <a:t>SP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334905" y="4591494"/>
            <a:ext cx="375339" cy="324364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b="1" dirty="0">
                <a:solidFill>
                  <a:schemeClr val="tx1"/>
                </a:solidFill>
              </a:rPr>
              <a:t>SP</a:t>
            </a:r>
          </a:p>
        </p:txBody>
      </p:sp>
      <p:sp>
        <p:nvSpPr>
          <p:cNvPr id="17" name="Rectangle 16"/>
          <p:cNvSpPr/>
          <p:nvPr/>
        </p:nvSpPr>
        <p:spPr>
          <a:xfrm>
            <a:off x="4344173" y="4985360"/>
            <a:ext cx="375339" cy="324364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b="1" dirty="0">
                <a:solidFill>
                  <a:schemeClr val="tx1"/>
                </a:solidFill>
              </a:rPr>
              <a:t>SP</a:t>
            </a:r>
          </a:p>
        </p:txBody>
      </p:sp>
      <p:sp>
        <p:nvSpPr>
          <p:cNvPr id="18" name="Rectangle 17"/>
          <p:cNvSpPr/>
          <p:nvPr/>
        </p:nvSpPr>
        <p:spPr>
          <a:xfrm>
            <a:off x="4798798" y="4591493"/>
            <a:ext cx="375339" cy="324364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b="1" dirty="0">
                <a:solidFill>
                  <a:schemeClr val="tx1"/>
                </a:solidFill>
              </a:rPr>
              <a:t>DP</a:t>
            </a:r>
          </a:p>
        </p:txBody>
      </p:sp>
      <p:sp>
        <p:nvSpPr>
          <p:cNvPr id="19" name="Rectangle 18"/>
          <p:cNvSpPr/>
          <p:nvPr/>
        </p:nvSpPr>
        <p:spPr>
          <a:xfrm>
            <a:off x="4789530" y="4966837"/>
            <a:ext cx="375339" cy="324364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b="1" dirty="0">
                <a:solidFill>
                  <a:schemeClr val="tx1"/>
                </a:solidFill>
              </a:rPr>
              <a:t>DP</a:t>
            </a:r>
          </a:p>
        </p:txBody>
      </p:sp>
      <p:sp>
        <p:nvSpPr>
          <p:cNvPr id="20" name="Rectangle 19"/>
          <p:cNvSpPr/>
          <p:nvPr/>
        </p:nvSpPr>
        <p:spPr>
          <a:xfrm>
            <a:off x="5273245" y="4596130"/>
            <a:ext cx="375339" cy="324364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L/D</a:t>
            </a:r>
          </a:p>
        </p:txBody>
      </p:sp>
      <p:sp>
        <p:nvSpPr>
          <p:cNvPr id="21" name="Rectangle 20"/>
          <p:cNvSpPr/>
          <p:nvPr/>
        </p:nvSpPr>
        <p:spPr>
          <a:xfrm>
            <a:off x="5271959" y="4976106"/>
            <a:ext cx="375339" cy="324364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L/D</a:t>
            </a:r>
          </a:p>
        </p:txBody>
      </p:sp>
      <p:sp>
        <p:nvSpPr>
          <p:cNvPr id="22" name="Rectangle 21"/>
          <p:cNvSpPr/>
          <p:nvPr/>
        </p:nvSpPr>
        <p:spPr>
          <a:xfrm>
            <a:off x="5714229" y="4591492"/>
            <a:ext cx="375339" cy="324364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tx1"/>
                </a:solidFill>
              </a:rPr>
              <a:t>SFU</a:t>
            </a:r>
            <a:endParaRPr lang="en-US" sz="1350" b="1" dirty="0">
              <a:solidFill>
                <a:schemeClr val="tx1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5714229" y="4976106"/>
            <a:ext cx="375339" cy="324364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tx1"/>
                </a:solidFill>
              </a:rPr>
              <a:t>SFU</a:t>
            </a:r>
          </a:p>
        </p:txBody>
      </p:sp>
      <p:sp>
        <p:nvSpPr>
          <p:cNvPr id="24" name="Rectangle 23"/>
          <p:cNvSpPr/>
          <p:nvPr/>
        </p:nvSpPr>
        <p:spPr>
          <a:xfrm>
            <a:off x="376487" y="3623335"/>
            <a:ext cx="830608" cy="77847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b="1" dirty="0">
              <a:solidFill>
                <a:schemeClr val="tx1"/>
              </a:solidFill>
            </a:endParaRPr>
          </a:p>
          <a:p>
            <a:pPr algn="ctr"/>
            <a:endParaRPr lang="en-US" sz="1350" b="1" dirty="0">
              <a:solidFill>
                <a:schemeClr val="tx1"/>
              </a:solidFill>
            </a:endParaRPr>
          </a:p>
          <a:p>
            <a:pPr algn="ctr"/>
            <a:r>
              <a:rPr lang="en-US" sz="1500" b="1" dirty="0" err="1">
                <a:solidFill>
                  <a:schemeClr val="tx1"/>
                </a:solidFill>
              </a:rPr>
              <a:t>SM</a:t>
            </a:r>
            <a:r>
              <a:rPr lang="en-US" sz="1500" b="1" baseline="-25000" dirty="0" err="1">
                <a:solidFill>
                  <a:schemeClr val="tx1"/>
                </a:solidFill>
              </a:rPr>
              <a:t>k</a:t>
            </a:r>
            <a:endParaRPr lang="en-US" sz="1350" b="1" dirty="0">
              <a:solidFill>
                <a:schemeClr val="tx1"/>
              </a:solidFill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376486" y="3623335"/>
            <a:ext cx="426308" cy="361435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err="1">
                <a:solidFill>
                  <a:schemeClr val="tx1"/>
                </a:solidFill>
              </a:rPr>
              <a:t>TB</a:t>
            </a:r>
            <a:r>
              <a:rPr lang="en-US" sz="1200" b="1" baseline="-25000" dirty="0" err="1">
                <a:solidFill>
                  <a:schemeClr val="tx1"/>
                </a:solidFill>
              </a:rPr>
              <a:t>i</a:t>
            </a:r>
            <a:endParaRPr lang="en-US" sz="1500" b="1" dirty="0">
              <a:solidFill>
                <a:schemeClr val="tx1"/>
              </a:solidFill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785228" y="3623334"/>
            <a:ext cx="426308" cy="361435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err="1">
                <a:solidFill>
                  <a:schemeClr val="tx1"/>
                </a:solidFill>
              </a:rPr>
              <a:t>TB</a:t>
            </a:r>
            <a:r>
              <a:rPr lang="en-US" sz="1200" b="1" baseline="-25000" dirty="0" err="1">
                <a:solidFill>
                  <a:schemeClr val="tx1"/>
                </a:solidFill>
              </a:rPr>
              <a:t>j</a:t>
            </a:r>
            <a:endParaRPr lang="en-US" sz="1500" b="1" dirty="0">
              <a:solidFill>
                <a:schemeClr val="tx1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2203372" y="2061357"/>
            <a:ext cx="2520778" cy="970006"/>
          </a:xfrm>
          <a:prstGeom prst="rect">
            <a:avLst/>
          </a:prstGeom>
          <a:solidFill>
            <a:schemeClr val="bg1"/>
          </a:solidFill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28" name="Rounded Rectangle 27"/>
          <p:cNvSpPr/>
          <p:nvPr/>
        </p:nvSpPr>
        <p:spPr>
          <a:xfrm>
            <a:off x="2270560" y="2529366"/>
            <a:ext cx="426308" cy="363474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W</a:t>
            </a:r>
            <a:r>
              <a:rPr lang="en-US" sz="1200" b="1" baseline="-25000" dirty="0">
                <a:solidFill>
                  <a:schemeClr val="tx1"/>
                </a:solidFill>
              </a:rPr>
              <a:t>0</a:t>
            </a:r>
            <a:endParaRPr lang="en-US" sz="1500" b="1" dirty="0">
              <a:solidFill>
                <a:schemeClr val="tx1"/>
              </a:solidFill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2783754" y="2525601"/>
            <a:ext cx="426308" cy="361435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W</a:t>
            </a:r>
            <a:r>
              <a:rPr lang="en-US" sz="1200" b="1" baseline="-25000" dirty="0">
                <a:solidFill>
                  <a:schemeClr val="tx1"/>
                </a:solidFill>
              </a:rPr>
              <a:t>1</a:t>
            </a: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4223701" y="2542593"/>
            <a:ext cx="426308" cy="361435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err="1">
                <a:solidFill>
                  <a:schemeClr val="tx1"/>
                </a:solidFill>
              </a:rPr>
              <a:t>W</a:t>
            </a:r>
            <a:r>
              <a:rPr lang="en-US" sz="1200" b="1" baseline="-25000" dirty="0" err="1">
                <a:solidFill>
                  <a:schemeClr val="tx1"/>
                </a:solidFill>
              </a:rPr>
              <a:t>k</a:t>
            </a: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5281391" y="2070465"/>
            <a:ext cx="2520778" cy="970006"/>
          </a:xfrm>
          <a:prstGeom prst="rect">
            <a:avLst/>
          </a:prstGeom>
          <a:solidFill>
            <a:schemeClr val="bg1"/>
          </a:solidFill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2" name="TextBox 31"/>
          <p:cNvSpPr txBox="1"/>
          <p:nvPr/>
        </p:nvSpPr>
        <p:spPr>
          <a:xfrm>
            <a:off x="2630838" y="2130804"/>
            <a:ext cx="148976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/>
              <a:t>TB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5796898" y="2110038"/>
            <a:ext cx="148976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/>
              <a:t>TB</a:t>
            </a:r>
          </a:p>
        </p:txBody>
      </p:sp>
      <p:sp>
        <p:nvSpPr>
          <p:cNvPr id="34" name="Rounded Rectangle 33"/>
          <p:cNvSpPr/>
          <p:nvPr/>
        </p:nvSpPr>
        <p:spPr>
          <a:xfrm>
            <a:off x="3650829" y="2538865"/>
            <a:ext cx="490625" cy="361435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W</a:t>
            </a:r>
            <a:r>
              <a:rPr lang="en-US" sz="1200" b="1" baseline="-25000" dirty="0">
                <a:solidFill>
                  <a:schemeClr val="tx1"/>
                </a:solidFill>
              </a:rPr>
              <a:t>k-1</a:t>
            </a: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35" name="Rounded Rectangle 34"/>
          <p:cNvSpPr/>
          <p:nvPr/>
        </p:nvSpPr>
        <p:spPr>
          <a:xfrm>
            <a:off x="5358403" y="2550799"/>
            <a:ext cx="426308" cy="361435"/>
          </a:xfrm>
          <a:prstGeom prst="roundRect">
            <a:avLst/>
          </a:prstGeom>
          <a:solidFill>
            <a:srgbClr val="00864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W</a:t>
            </a:r>
            <a:r>
              <a:rPr lang="en-US" sz="1200" b="1" baseline="-25000" dirty="0">
                <a:solidFill>
                  <a:schemeClr val="tx1"/>
                </a:solidFill>
              </a:rPr>
              <a:t>0</a:t>
            </a:r>
            <a:endParaRPr lang="en-US" sz="1500" b="1" dirty="0">
              <a:solidFill>
                <a:schemeClr val="tx1"/>
              </a:solidFill>
            </a:endParaRPr>
          </a:p>
        </p:txBody>
      </p:sp>
      <p:sp>
        <p:nvSpPr>
          <p:cNvPr id="36" name="Rounded Rectangle 35"/>
          <p:cNvSpPr/>
          <p:nvPr/>
        </p:nvSpPr>
        <p:spPr>
          <a:xfrm>
            <a:off x="5871596" y="2547033"/>
            <a:ext cx="426308" cy="361435"/>
          </a:xfrm>
          <a:prstGeom prst="roundRect">
            <a:avLst/>
          </a:prstGeom>
          <a:solidFill>
            <a:srgbClr val="00864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W</a:t>
            </a:r>
            <a:r>
              <a:rPr lang="en-US" sz="1200" b="1" baseline="-25000" dirty="0">
                <a:solidFill>
                  <a:schemeClr val="tx1"/>
                </a:solidFill>
              </a:rPr>
              <a:t>1</a:t>
            </a: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37" name="Rounded Rectangle 36"/>
          <p:cNvSpPr/>
          <p:nvPr/>
        </p:nvSpPr>
        <p:spPr>
          <a:xfrm>
            <a:off x="7311544" y="2564025"/>
            <a:ext cx="426308" cy="361435"/>
          </a:xfrm>
          <a:prstGeom prst="roundRect">
            <a:avLst/>
          </a:prstGeom>
          <a:solidFill>
            <a:srgbClr val="00864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err="1">
                <a:solidFill>
                  <a:schemeClr val="tx1"/>
                </a:solidFill>
              </a:rPr>
              <a:t>W</a:t>
            </a:r>
            <a:r>
              <a:rPr lang="en-US" sz="1200" b="1" baseline="-25000" dirty="0" err="1">
                <a:solidFill>
                  <a:schemeClr val="tx1"/>
                </a:solidFill>
              </a:rPr>
              <a:t>k</a:t>
            </a: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38" name="Rounded Rectangle 37"/>
          <p:cNvSpPr/>
          <p:nvPr/>
        </p:nvSpPr>
        <p:spPr>
          <a:xfrm>
            <a:off x="6718697" y="2560297"/>
            <a:ext cx="510599" cy="361435"/>
          </a:xfrm>
          <a:prstGeom prst="roundRect">
            <a:avLst/>
          </a:prstGeom>
          <a:solidFill>
            <a:srgbClr val="00864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W</a:t>
            </a:r>
            <a:r>
              <a:rPr lang="en-US" sz="1200" b="1" baseline="-25000" dirty="0">
                <a:solidFill>
                  <a:schemeClr val="tx1"/>
                </a:solidFill>
              </a:rPr>
              <a:t>k-1</a:t>
            </a:r>
            <a:endParaRPr lang="en-US" sz="1200" b="1" dirty="0">
              <a:solidFill>
                <a:schemeClr val="tx1"/>
              </a:solidFill>
            </a:endParaRPr>
          </a:p>
        </p:txBody>
      </p:sp>
      <p:cxnSp>
        <p:nvCxnSpPr>
          <p:cNvPr id="3" name="Straight Connector 2"/>
          <p:cNvCxnSpPr/>
          <p:nvPr/>
        </p:nvCxnSpPr>
        <p:spPr>
          <a:xfrm flipV="1">
            <a:off x="1207095" y="2410121"/>
            <a:ext cx="775297" cy="1213214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1207095" y="4401807"/>
            <a:ext cx="1308766" cy="1256043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itle 1"/>
          <p:cNvSpPr txBox="1">
            <a:spLocks/>
          </p:cNvSpPr>
          <p:nvPr/>
        </p:nvSpPr>
        <p:spPr bwMode="auto">
          <a:xfrm>
            <a:off x="457200" y="1302962"/>
            <a:ext cx="8229600" cy="571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68580" tIns="34290" rIns="68580" bIns="34290" numCol="1" anchor="b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9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900" b="1">
                <a:solidFill>
                  <a:schemeClr val="tx1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900" b="1">
                <a:solidFill>
                  <a:schemeClr val="tx1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900" b="1">
                <a:solidFill>
                  <a:schemeClr val="tx1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900" b="1">
                <a:solidFill>
                  <a:schemeClr val="tx1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900" b="1">
                <a:solidFill>
                  <a:schemeClr val="tx1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900" b="1">
                <a:solidFill>
                  <a:schemeClr val="tx1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900" b="1">
                <a:solidFill>
                  <a:schemeClr val="tx1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900" b="1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500" dirty="0"/>
              <a:t>Step 2: Warp to warp schedulers mapping</a:t>
            </a:r>
          </a:p>
        </p:txBody>
      </p:sp>
    </p:spTree>
    <p:extLst>
      <p:ext uri="{BB962C8B-B14F-4D97-AF65-F5344CB8AC3E}">
        <p14:creationId xmlns:p14="http://schemas.microsoft.com/office/powerpoint/2010/main" val="1625025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4.81481E-6 L 0.15143 0.15972 " pathEditMode="relative" rAng="0" ptsTypes="AA">
                                      <p:cBhvr>
                                        <p:cTn id="88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565" y="7986"/>
                                    </p:animMotion>
                                  </p:childTnLst>
                                </p:cTn>
                              </p:par>
                              <p:par>
                                <p:cTn id="8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2.96296E-6 L 0.02526 0.15787 " pathEditMode="relative" rAng="0" ptsTypes="AA">
                                      <p:cBhvr>
                                        <p:cTn id="90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63" y="7894"/>
                                    </p:animMotion>
                                  </p:childTnLst>
                                </p:cTn>
                              </p:par>
                              <p:par>
                                <p:cTn id="9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7.40741E-7 L 0.25703 0.16042 " pathEditMode="relative" rAng="0" ptsTypes="AA">
                                      <p:cBhvr>
                                        <p:cTn id="92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852" y="8009"/>
                                    </p:animMotion>
                                  </p:childTnLst>
                                </p:cTn>
                              </p:par>
                              <p:par>
                                <p:cTn id="9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1.48148E-6 L 0.12305 0.15718 " pathEditMode="relative" rAng="0" ptsTypes="AA">
                                      <p:cBhvr>
                                        <p:cTn id="94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46" y="7847"/>
                                    </p:animMotion>
                                  </p:childTnLst>
                                </p:cTn>
                              </p:par>
                              <p:par>
                                <p:cTn id="9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-1.85185E-6 L -0.1569 0.15741 " pathEditMode="relative" rAng="0" ptsTypes="AA">
                                      <p:cBhvr>
                                        <p:cTn id="96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852" y="7870"/>
                                    </p:animMotion>
                                  </p:childTnLst>
                                </p:cTn>
                              </p:par>
                              <p:par>
                                <p:cTn id="9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3.7037E-6 L -0.28841 0.15556 " pathEditMode="relative" rAng="0" ptsTypes="AA">
                                      <p:cBhvr>
                                        <p:cTn id="98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427" y="7778"/>
                                    </p:animMotion>
                                  </p:childTnLst>
                                </p:cTn>
                              </p:par>
                              <p:par>
                                <p:cTn id="9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2.59259E-6 L -0.05898 0.15879 " pathEditMode="relative" rAng="0" ptsTypes="AA">
                                      <p:cBhvr>
                                        <p:cTn id="100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56" y="7940"/>
                                    </p:animMotion>
                                  </p:childTnLst>
                                </p:cTn>
                              </p:par>
                              <p:par>
                                <p:cTn id="10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1.85185E-6 L -0.18894 0.15486 " pathEditMode="relative" rAng="0" ptsTypes="AA">
                                      <p:cBhvr>
                                        <p:cTn id="102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453" y="77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2" grpId="0"/>
      <p:bldP spid="33" grpId="0"/>
      <p:bldP spid="34" grpId="0" animBg="1"/>
      <p:bldP spid="34" grpId="1" animBg="1"/>
      <p:bldP spid="35" grpId="0" animBg="1"/>
      <p:bldP spid="35" grpId="1" animBg="1"/>
      <p:bldP spid="36" grpId="0" animBg="1"/>
      <p:bldP spid="36" grpId="1" animBg="1"/>
      <p:bldP spid="37" grpId="0" animBg="1"/>
      <p:bldP spid="37" grpId="1" animBg="1"/>
      <p:bldP spid="38" grpId="0" animBg="1"/>
      <p:bldP spid="38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81530E7-CB4E-154D-A89B-4C254C27D2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6480" y="1497419"/>
            <a:ext cx="5749911" cy="4858932"/>
          </a:xfrm>
          <a:prstGeom prst="rect">
            <a:avLst/>
          </a:prstGeom>
        </p:spPr>
      </p:pic>
      <p:sp>
        <p:nvSpPr>
          <p:cNvPr id="20482" name="Title 1">
            <a:extLst>
              <a:ext uri="{FF2B5EF4-FFF2-40B4-BE49-F238E27FC236}">
                <a16:creationId xmlns:a16="http://schemas.microsoft.com/office/drawing/2014/main" id="{6F0BEDAE-BEB0-2A46-8FF2-542AC37E1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b="1" dirty="0">
                <a:ea typeface="ＭＳ Ｐゴシック" panose="020B0600070205080204" pitchFamily="34" charset="-128"/>
              </a:rPr>
              <a:t>Malware is Everywhere!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5A0B7EA-6A85-4248-8C73-30587B5BBC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AD65C29-7C7F-FE41-8ADE-C5F8972C719F}" type="slidenum">
              <a:rPr lang="en-US" altLang="en-US" smtClean="0"/>
              <a:pPr>
                <a:defRPr/>
              </a:pPr>
              <a:t>2</a:t>
            </a:fld>
            <a:endParaRPr lang="en-US" altLang="en-US" dirty="0"/>
          </a:p>
        </p:txBody>
      </p:sp>
      <p:sp>
        <p:nvSpPr>
          <p:cNvPr id="7" name="Google Shape;297;p52">
            <a:extLst>
              <a:ext uri="{FF2B5EF4-FFF2-40B4-BE49-F238E27FC236}">
                <a16:creationId xmlns:a16="http://schemas.microsoft.com/office/drawing/2014/main" id="{A09E71C6-B9DE-1D46-BDCE-3BE7F9D4BDDE}"/>
              </a:ext>
            </a:extLst>
          </p:cNvPr>
          <p:cNvSpPr/>
          <p:nvPr/>
        </p:nvSpPr>
        <p:spPr>
          <a:xfrm>
            <a:off x="2131753" y="2362200"/>
            <a:ext cx="5494638" cy="21336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>
            <a:noFill/>
          </a:ln>
          <a:effectLst>
            <a:outerShdw blurRad="63500" dist="23000" dir="5400000">
              <a:srgbClr val="80808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Calibri"/>
              <a:buNone/>
            </a:pPr>
            <a:r>
              <a:rPr lang="en" sz="20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Over 350,000 malware registered every day!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60306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700" dirty="0"/>
              <a:t>Colocation (Reverse Engineering the Scheduling)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E97EF-BBC0-B94B-A7EF-108D787ED706}" type="slidenum">
              <a:rPr lang="en-US" altLang="en-US" smtClean="0"/>
              <a:pPr/>
              <a:t>20</a:t>
            </a:fld>
            <a:endParaRPr lang="en-US" altLang="en-US"/>
          </a:p>
        </p:txBody>
      </p:sp>
      <p:sp>
        <p:nvSpPr>
          <p:cNvPr id="62" name="Rectangle 61"/>
          <p:cNvSpPr/>
          <p:nvPr/>
        </p:nvSpPr>
        <p:spPr>
          <a:xfrm>
            <a:off x="1807756" y="3277192"/>
            <a:ext cx="4641311" cy="263426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  <a:p>
            <a:pPr algn="ctr"/>
            <a:endParaRPr lang="en-US" sz="1350" dirty="0"/>
          </a:p>
          <a:p>
            <a:pPr algn="ctr"/>
            <a:endParaRPr lang="en-US" sz="1350" dirty="0"/>
          </a:p>
          <a:p>
            <a:pPr algn="ctr"/>
            <a:endParaRPr lang="en-US" sz="1350" dirty="0"/>
          </a:p>
          <a:p>
            <a:pPr algn="ctr"/>
            <a:endParaRPr lang="en-US" sz="1350" dirty="0"/>
          </a:p>
          <a:p>
            <a:pPr algn="ctr"/>
            <a:endParaRPr lang="en-US" sz="1350" dirty="0"/>
          </a:p>
          <a:p>
            <a:pPr algn="ctr"/>
            <a:endParaRPr lang="en-US" sz="1350" dirty="0"/>
          </a:p>
          <a:p>
            <a:pPr algn="ctr"/>
            <a:endParaRPr lang="en-US" sz="1350" dirty="0"/>
          </a:p>
          <a:p>
            <a:pPr algn="ctr"/>
            <a:endParaRPr lang="en-US" sz="1350" dirty="0"/>
          </a:p>
          <a:p>
            <a:pPr algn="ctr"/>
            <a:endParaRPr lang="en-US" sz="1350" dirty="0"/>
          </a:p>
          <a:p>
            <a:pPr algn="ctr"/>
            <a:endParaRPr lang="en-US" sz="1350" dirty="0"/>
          </a:p>
          <a:p>
            <a:r>
              <a:rPr lang="en-US" sz="1350" b="1" dirty="0">
                <a:solidFill>
                  <a:schemeClr val="tx1"/>
                </a:solidFill>
              </a:rPr>
              <a:t>GPU</a:t>
            </a:r>
          </a:p>
        </p:txBody>
      </p:sp>
      <p:sp>
        <p:nvSpPr>
          <p:cNvPr id="63" name="Rectangle 62"/>
          <p:cNvSpPr/>
          <p:nvPr/>
        </p:nvSpPr>
        <p:spPr>
          <a:xfrm>
            <a:off x="2092153" y="3424064"/>
            <a:ext cx="4161138" cy="38056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b="1" dirty="0">
                <a:solidFill>
                  <a:schemeClr val="tx1"/>
                </a:solidFill>
              </a:rPr>
              <a:t>Thread Block Scheduler</a:t>
            </a:r>
          </a:p>
        </p:txBody>
      </p:sp>
      <p:sp>
        <p:nvSpPr>
          <p:cNvPr id="64" name="Rectangle 63"/>
          <p:cNvSpPr/>
          <p:nvPr/>
        </p:nvSpPr>
        <p:spPr>
          <a:xfrm>
            <a:off x="2092153" y="4827152"/>
            <a:ext cx="4161138" cy="33981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b="1" dirty="0">
                <a:solidFill>
                  <a:schemeClr val="tx1"/>
                </a:solidFill>
              </a:rPr>
              <a:t>Interconnection Network</a:t>
            </a:r>
          </a:p>
        </p:txBody>
      </p:sp>
      <p:sp>
        <p:nvSpPr>
          <p:cNvPr id="65" name="Rectangle 64"/>
          <p:cNvSpPr/>
          <p:nvPr/>
        </p:nvSpPr>
        <p:spPr>
          <a:xfrm>
            <a:off x="2092153" y="5225658"/>
            <a:ext cx="4161138" cy="33981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b="1" dirty="0">
                <a:solidFill>
                  <a:schemeClr val="tx1"/>
                </a:solidFill>
              </a:rPr>
              <a:t>L2 Cache and </a:t>
            </a:r>
            <a:r>
              <a:rPr lang="en-US" sz="1350" b="1">
                <a:solidFill>
                  <a:schemeClr val="tx1"/>
                </a:solidFill>
              </a:rPr>
              <a:t>Memory Channels</a:t>
            </a:r>
          </a:p>
        </p:txBody>
      </p:sp>
      <p:sp>
        <p:nvSpPr>
          <p:cNvPr id="66" name="Rectangle 65"/>
          <p:cNvSpPr/>
          <p:nvPr/>
        </p:nvSpPr>
        <p:spPr>
          <a:xfrm>
            <a:off x="2092153" y="3998437"/>
            <a:ext cx="780794" cy="695066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b="1" dirty="0">
              <a:solidFill>
                <a:schemeClr val="tx1"/>
              </a:solidFill>
            </a:endParaRPr>
          </a:p>
          <a:p>
            <a:pPr algn="ctr"/>
            <a:r>
              <a:rPr lang="en-US" sz="1350" b="1" dirty="0">
                <a:solidFill>
                  <a:schemeClr val="tx1"/>
                </a:solidFill>
              </a:rPr>
              <a:t>SM</a:t>
            </a:r>
            <a:r>
              <a:rPr lang="en-US" sz="1350" b="1" baseline="-25000" dirty="0">
                <a:solidFill>
                  <a:schemeClr val="tx1"/>
                </a:solidFill>
              </a:rPr>
              <a:t>0</a:t>
            </a:r>
            <a:endParaRPr lang="en-US" sz="1350" b="1" dirty="0">
              <a:solidFill>
                <a:schemeClr val="tx1"/>
              </a:solidFill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3043638" y="3977626"/>
            <a:ext cx="780794" cy="71669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b="1" dirty="0">
              <a:solidFill>
                <a:schemeClr val="tx1"/>
              </a:solidFill>
            </a:endParaRPr>
          </a:p>
          <a:p>
            <a:pPr algn="ctr"/>
            <a:r>
              <a:rPr lang="en-US" sz="1350" b="1" dirty="0">
                <a:solidFill>
                  <a:schemeClr val="tx1"/>
                </a:solidFill>
              </a:rPr>
              <a:t>SM</a:t>
            </a:r>
            <a:r>
              <a:rPr lang="en-US" sz="1350" b="1" baseline="-25000" dirty="0">
                <a:solidFill>
                  <a:schemeClr val="tx1"/>
                </a:solidFill>
              </a:rPr>
              <a:t>1</a:t>
            </a:r>
            <a:endParaRPr lang="en-US" sz="1350" b="1" dirty="0">
              <a:solidFill>
                <a:schemeClr val="tx1"/>
              </a:solidFill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5454865" y="3977626"/>
            <a:ext cx="780794" cy="695066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b="1">
              <a:solidFill>
                <a:schemeClr val="tx1"/>
              </a:solidFill>
            </a:endParaRPr>
          </a:p>
          <a:p>
            <a:pPr algn="ctr"/>
            <a:r>
              <a:rPr lang="en-US" sz="1350" b="1" dirty="0" err="1">
                <a:solidFill>
                  <a:schemeClr val="tx1"/>
                </a:solidFill>
              </a:rPr>
              <a:t>SM</a:t>
            </a:r>
            <a:r>
              <a:rPr lang="en-US" sz="1350" b="1" baseline="-25000" dirty="0" err="1">
                <a:solidFill>
                  <a:schemeClr val="tx1"/>
                </a:solidFill>
              </a:rPr>
              <a:t>m</a:t>
            </a:r>
            <a:endParaRPr lang="en-US" sz="1350" b="1" dirty="0">
              <a:solidFill>
                <a:schemeClr val="tx1"/>
              </a:solidFill>
            </a:endParaRPr>
          </a:p>
        </p:txBody>
      </p:sp>
      <p:cxnSp>
        <p:nvCxnSpPr>
          <p:cNvPr id="69" name="Straight Arrow Connector 68"/>
          <p:cNvCxnSpPr/>
          <p:nvPr/>
        </p:nvCxnSpPr>
        <p:spPr>
          <a:xfrm flipH="1">
            <a:off x="2482550" y="3810422"/>
            <a:ext cx="390397" cy="188015"/>
          </a:xfrm>
          <a:prstGeom prst="straightConnector1">
            <a:avLst/>
          </a:prstGeom>
          <a:ln w="254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/>
          <p:nvPr/>
        </p:nvCxnSpPr>
        <p:spPr>
          <a:xfrm>
            <a:off x="5551268" y="3810422"/>
            <a:ext cx="293994" cy="167204"/>
          </a:xfrm>
          <a:prstGeom prst="straightConnector1">
            <a:avLst/>
          </a:prstGeom>
          <a:ln w="254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ectangle 70"/>
          <p:cNvSpPr/>
          <p:nvPr/>
        </p:nvSpPr>
        <p:spPr>
          <a:xfrm>
            <a:off x="831764" y="2297332"/>
            <a:ext cx="2520778" cy="76618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72" name="Rounded Rectangle 71"/>
          <p:cNvSpPr/>
          <p:nvPr/>
        </p:nvSpPr>
        <p:spPr>
          <a:xfrm>
            <a:off x="1007848" y="2561526"/>
            <a:ext cx="426308" cy="361435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TB</a:t>
            </a:r>
            <a:r>
              <a:rPr lang="en-US" sz="1050" b="1" baseline="-25000" dirty="0">
                <a:solidFill>
                  <a:schemeClr val="tx1"/>
                </a:solidFill>
              </a:rPr>
              <a:t>0</a:t>
            </a:r>
            <a:endParaRPr lang="en-US" sz="1350" b="1" dirty="0">
              <a:solidFill>
                <a:schemeClr val="tx1"/>
              </a:solidFill>
            </a:endParaRPr>
          </a:p>
        </p:txBody>
      </p:sp>
      <p:sp>
        <p:nvSpPr>
          <p:cNvPr id="73" name="Rounded Rectangle 72"/>
          <p:cNvSpPr/>
          <p:nvPr/>
        </p:nvSpPr>
        <p:spPr>
          <a:xfrm>
            <a:off x="1577803" y="2561526"/>
            <a:ext cx="426308" cy="361435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TB</a:t>
            </a:r>
            <a:r>
              <a:rPr lang="en-US" sz="1050" b="1" baseline="-25000" dirty="0">
                <a:solidFill>
                  <a:schemeClr val="tx1"/>
                </a:solidFill>
              </a:rPr>
              <a:t>1</a:t>
            </a:r>
            <a:endParaRPr lang="en-US" sz="1050" b="1" dirty="0">
              <a:solidFill>
                <a:schemeClr val="tx1"/>
              </a:solidFill>
            </a:endParaRPr>
          </a:p>
        </p:txBody>
      </p:sp>
      <p:sp>
        <p:nvSpPr>
          <p:cNvPr id="74" name="Rounded Rectangle 73"/>
          <p:cNvSpPr/>
          <p:nvPr/>
        </p:nvSpPr>
        <p:spPr>
          <a:xfrm>
            <a:off x="2784905" y="2561525"/>
            <a:ext cx="426308" cy="361435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 err="1">
                <a:solidFill>
                  <a:schemeClr val="tx1"/>
                </a:solidFill>
              </a:rPr>
              <a:t>TB</a:t>
            </a:r>
            <a:r>
              <a:rPr lang="en-US" sz="1050" b="1" baseline="-25000" dirty="0" err="1">
                <a:solidFill>
                  <a:schemeClr val="tx1"/>
                </a:solidFill>
              </a:rPr>
              <a:t>n</a:t>
            </a:r>
            <a:endParaRPr lang="en-US" sz="1050" b="1" dirty="0">
              <a:solidFill>
                <a:schemeClr val="tx1"/>
              </a:solidFill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5099223" y="2281630"/>
            <a:ext cx="2520778" cy="739025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6" name="Rounded Rectangle 75"/>
          <p:cNvSpPr/>
          <p:nvPr/>
        </p:nvSpPr>
        <p:spPr>
          <a:xfrm>
            <a:off x="5275306" y="2557278"/>
            <a:ext cx="426308" cy="361435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TB</a:t>
            </a:r>
            <a:r>
              <a:rPr lang="en-US" sz="1050" b="1" baseline="-25000" dirty="0">
                <a:solidFill>
                  <a:schemeClr val="tx1"/>
                </a:solidFill>
              </a:rPr>
              <a:t>0</a:t>
            </a:r>
            <a:endParaRPr lang="en-US" sz="1350" b="1" dirty="0">
              <a:solidFill>
                <a:schemeClr val="tx1"/>
              </a:solidFill>
            </a:endParaRPr>
          </a:p>
        </p:txBody>
      </p:sp>
      <p:sp>
        <p:nvSpPr>
          <p:cNvPr id="77" name="Rounded Rectangle 76"/>
          <p:cNvSpPr/>
          <p:nvPr/>
        </p:nvSpPr>
        <p:spPr>
          <a:xfrm>
            <a:off x="5845261" y="2557278"/>
            <a:ext cx="426308" cy="361435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TB</a:t>
            </a:r>
            <a:r>
              <a:rPr lang="en-US" sz="1050" b="1" baseline="-25000" dirty="0">
                <a:solidFill>
                  <a:schemeClr val="tx1"/>
                </a:solidFill>
              </a:rPr>
              <a:t>1</a:t>
            </a:r>
            <a:endParaRPr lang="en-US" sz="1050" b="1" dirty="0">
              <a:solidFill>
                <a:schemeClr val="tx1"/>
              </a:solidFill>
            </a:endParaRPr>
          </a:p>
        </p:txBody>
      </p:sp>
      <p:sp>
        <p:nvSpPr>
          <p:cNvPr id="78" name="Rounded Rectangle 77"/>
          <p:cNvSpPr/>
          <p:nvPr/>
        </p:nvSpPr>
        <p:spPr>
          <a:xfrm>
            <a:off x="7052363" y="2557277"/>
            <a:ext cx="426308" cy="361435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 err="1">
                <a:solidFill>
                  <a:schemeClr val="tx1"/>
                </a:solidFill>
              </a:rPr>
              <a:t>TB</a:t>
            </a:r>
            <a:r>
              <a:rPr lang="en-US" sz="1050" b="1" baseline="-25000" dirty="0" err="1">
                <a:solidFill>
                  <a:schemeClr val="tx1"/>
                </a:solidFill>
              </a:rPr>
              <a:t>n</a:t>
            </a:r>
            <a:endParaRPr lang="en-US" sz="1050" b="1" dirty="0">
              <a:solidFill>
                <a:schemeClr val="tx1"/>
              </a:solidFill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1295143" y="2281630"/>
            <a:ext cx="148976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b="1" dirty="0"/>
              <a:t>Kernel 1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5562601" y="2250931"/>
            <a:ext cx="148976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b="1" dirty="0"/>
              <a:t>Kernel 2</a:t>
            </a:r>
          </a:p>
        </p:txBody>
      </p:sp>
      <p:sp>
        <p:nvSpPr>
          <p:cNvPr id="81" name="Rounded Rectangle 80"/>
          <p:cNvSpPr/>
          <p:nvPr/>
        </p:nvSpPr>
        <p:spPr>
          <a:xfrm>
            <a:off x="2517184" y="3424064"/>
            <a:ext cx="426308" cy="361435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TB</a:t>
            </a:r>
            <a:r>
              <a:rPr lang="en-US" sz="1050" b="1" baseline="-25000" dirty="0">
                <a:solidFill>
                  <a:schemeClr val="tx1"/>
                </a:solidFill>
              </a:rPr>
              <a:t>0</a:t>
            </a:r>
            <a:endParaRPr lang="en-US" sz="1350" b="1" dirty="0">
              <a:solidFill>
                <a:schemeClr val="tx1"/>
              </a:solidFill>
            </a:endParaRPr>
          </a:p>
        </p:txBody>
      </p:sp>
      <p:sp>
        <p:nvSpPr>
          <p:cNvPr id="82" name="Rounded Rectangle 81"/>
          <p:cNvSpPr/>
          <p:nvPr/>
        </p:nvSpPr>
        <p:spPr>
          <a:xfrm>
            <a:off x="3087139" y="3424064"/>
            <a:ext cx="426308" cy="361435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TB</a:t>
            </a:r>
            <a:r>
              <a:rPr lang="en-US" sz="1050" b="1" baseline="-25000" dirty="0">
                <a:solidFill>
                  <a:schemeClr val="tx1"/>
                </a:solidFill>
              </a:rPr>
              <a:t>1</a:t>
            </a:r>
            <a:endParaRPr lang="en-US" sz="1050" b="1" dirty="0">
              <a:solidFill>
                <a:schemeClr val="tx1"/>
              </a:solidFill>
            </a:endParaRPr>
          </a:p>
        </p:txBody>
      </p:sp>
      <p:sp>
        <p:nvSpPr>
          <p:cNvPr id="83" name="Rounded Rectangle 82"/>
          <p:cNvSpPr/>
          <p:nvPr/>
        </p:nvSpPr>
        <p:spPr>
          <a:xfrm>
            <a:off x="3887105" y="3435474"/>
            <a:ext cx="426308" cy="361435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 err="1">
                <a:solidFill>
                  <a:schemeClr val="tx1"/>
                </a:solidFill>
              </a:rPr>
              <a:t>TB</a:t>
            </a:r>
            <a:r>
              <a:rPr lang="en-US" sz="1050" b="1" baseline="-25000" dirty="0" err="1">
                <a:solidFill>
                  <a:schemeClr val="tx1"/>
                </a:solidFill>
              </a:rPr>
              <a:t>n</a:t>
            </a:r>
            <a:endParaRPr lang="en-US" sz="1050" b="1" dirty="0">
              <a:solidFill>
                <a:schemeClr val="tx1"/>
              </a:solidFill>
            </a:endParaRPr>
          </a:p>
        </p:txBody>
      </p:sp>
      <p:cxnSp>
        <p:nvCxnSpPr>
          <p:cNvPr id="84" name="Straight Arrow Connector 83"/>
          <p:cNvCxnSpPr/>
          <p:nvPr/>
        </p:nvCxnSpPr>
        <p:spPr>
          <a:xfrm flipH="1">
            <a:off x="3434035" y="3804631"/>
            <a:ext cx="113708" cy="172995"/>
          </a:xfrm>
          <a:prstGeom prst="straightConnector1">
            <a:avLst/>
          </a:prstGeom>
          <a:ln w="254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ounded Rectangle 84"/>
          <p:cNvSpPr/>
          <p:nvPr/>
        </p:nvSpPr>
        <p:spPr>
          <a:xfrm>
            <a:off x="4406728" y="3419640"/>
            <a:ext cx="426308" cy="361435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TB</a:t>
            </a:r>
            <a:r>
              <a:rPr lang="en-US" sz="1050" b="1" baseline="-25000" dirty="0">
                <a:solidFill>
                  <a:schemeClr val="tx1"/>
                </a:solidFill>
              </a:rPr>
              <a:t>0</a:t>
            </a:r>
            <a:endParaRPr lang="en-US" sz="1350" b="1" dirty="0">
              <a:solidFill>
                <a:schemeClr val="tx1"/>
              </a:solidFill>
            </a:endParaRPr>
          </a:p>
        </p:txBody>
      </p:sp>
      <p:sp>
        <p:nvSpPr>
          <p:cNvPr id="86" name="Rounded Rectangle 85"/>
          <p:cNvSpPr/>
          <p:nvPr/>
        </p:nvSpPr>
        <p:spPr>
          <a:xfrm>
            <a:off x="4976683" y="3419640"/>
            <a:ext cx="426308" cy="361435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TB</a:t>
            </a:r>
            <a:r>
              <a:rPr lang="en-US" sz="1050" b="1" baseline="-25000" dirty="0">
                <a:solidFill>
                  <a:schemeClr val="tx1"/>
                </a:solidFill>
              </a:rPr>
              <a:t>1</a:t>
            </a:r>
            <a:endParaRPr lang="en-US" sz="1050" b="1" dirty="0">
              <a:solidFill>
                <a:schemeClr val="tx1"/>
              </a:solidFill>
            </a:endParaRPr>
          </a:p>
        </p:txBody>
      </p:sp>
      <p:sp>
        <p:nvSpPr>
          <p:cNvPr id="87" name="Rounded Rectangle 86"/>
          <p:cNvSpPr/>
          <p:nvPr/>
        </p:nvSpPr>
        <p:spPr>
          <a:xfrm>
            <a:off x="5613040" y="3430839"/>
            <a:ext cx="426308" cy="361435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 err="1">
                <a:solidFill>
                  <a:schemeClr val="tx1"/>
                </a:solidFill>
              </a:rPr>
              <a:t>TB</a:t>
            </a:r>
            <a:r>
              <a:rPr lang="en-US" sz="1050" b="1" baseline="-25000" dirty="0" err="1">
                <a:solidFill>
                  <a:schemeClr val="tx1"/>
                </a:solidFill>
              </a:rPr>
              <a:t>n</a:t>
            </a:r>
            <a:endParaRPr lang="en-US" sz="1050" b="1" dirty="0">
              <a:solidFill>
                <a:schemeClr val="tx1"/>
              </a:solidFill>
            </a:endParaRPr>
          </a:p>
        </p:txBody>
      </p:sp>
      <p:sp>
        <p:nvSpPr>
          <p:cNvPr id="88" name="Rectangle 87"/>
          <p:cNvSpPr/>
          <p:nvPr/>
        </p:nvSpPr>
        <p:spPr>
          <a:xfrm>
            <a:off x="6972300" y="3695797"/>
            <a:ext cx="940777" cy="72976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b="1" dirty="0">
                <a:solidFill>
                  <a:schemeClr val="tx1"/>
                </a:solidFill>
              </a:rPr>
              <a:t>Leftover</a:t>
            </a:r>
            <a:r>
              <a:rPr lang="en-US" sz="1350" dirty="0">
                <a:solidFill>
                  <a:schemeClr val="tx1"/>
                </a:solidFill>
              </a:rPr>
              <a:t> </a:t>
            </a:r>
            <a:r>
              <a:rPr lang="en-US" sz="1350" b="1" dirty="0">
                <a:solidFill>
                  <a:schemeClr val="tx1"/>
                </a:solidFill>
              </a:rPr>
              <a:t>Policy</a:t>
            </a:r>
          </a:p>
        </p:txBody>
      </p:sp>
      <p:sp>
        <p:nvSpPr>
          <p:cNvPr id="31" name="Title 1"/>
          <p:cNvSpPr txBox="1">
            <a:spLocks/>
          </p:cNvSpPr>
          <p:nvPr/>
        </p:nvSpPr>
        <p:spPr bwMode="auto">
          <a:xfrm>
            <a:off x="718235" y="1623632"/>
            <a:ext cx="8229600" cy="571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68580" tIns="34290" rIns="68580" bIns="34290" numCol="1" anchor="b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9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900" b="1">
                <a:solidFill>
                  <a:schemeClr val="tx1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900" b="1">
                <a:solidFill>
                  <a:schemeClr val="tx1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900" b="1">
                <a:solidFill>
                  <a:schemeClr val="tx1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900" b="1">
                <a:solidFill>
                  <a:schemeClr val="tx1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900" b="1">
                <a:solidFill>
                  <a:schemeClr val="tx1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900" b="1">
                <a:solidFill>
                  <a:schemeClr val="tx1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900" b="1">
                <a:solidFill>
                  <a:schemeClr val="tx1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900" b="1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500" dirty="0"/>
              <a:t>Step 1: Thread block scheduling to the SMs</a:t>
            </a:r>
          </a:p>
        </p:txBody>
      </p:sp>
    </p:spTree>
    <p:extLst>
      <p:ext uri="{BB962C8B-B14F-4D97-AF65-F5344CB8AC3E}">
        <p14:creationId xmlns:p14="http://schemas.microsoft.com/office/powerpoint/2010/main" val="589558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4.81481E-6 L 0.1664 0.1675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64" y="8773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4.81481E-6 L 0.16511 0.16759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268" y="8634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4.81481E-6 L 0.12057 0.16991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72" y="8634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7.40741E-7 L -0.09506 0.16782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583" y="8681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7.40741E-7 L -0.09492 0.16782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844" y="8681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7.40741E-7 L -0.15742 0.16991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865" y="8681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47 2.22222E-6 L 0.05768 0.10764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60" y="5370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52 -0.00417 L 0.25911 0.10555 " pathEditMode="relative" rAng="0" ptsTypes="AA">
                                      <p:cBhvr>
                                        <p:cTn id="33" dur="2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125" y="5486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17 0.00209 L -0.19636 0.10903 " pathEditMode="relative" rAng="0" ptsTypes="AA">
                                      <p:cBhvr>
                                        <p:cTn id="35" dur="2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766" y="53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0.00417 L 0.15508 0.10602 " pathEditMode="relative" rAng="0" ptsTypes="AA">
                                      <p:cBhvr>
                                        <p:cTn id="39" dur="3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747" y="5093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3.33333E-6 L -0.27656 0.11273 " pathEditMode="relative" rAng="0" ptsTypes="AA">
                                      <p:cBhvr>
                                        <p:cTn id="43" dur="4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828" y="5625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3.33333E-6 L -0.24232 0.10625 " pathEditMode="relative" rAng="0" ptsTypes="AA">
                                      <p:cBhvr>
                                        <p:cTn id="45" dur="4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122" y="53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 animBg="1"/>
      <p:bldP spid="73" grpId="0" animBg="1"/>
      <p:bldP spid="74" grpId="0" animBg="1"/>
      <p:bldP spid="76" grpId="0" animBg="1"/>
      <p:bldP spid="77" grpId="0" animBg="1"/>
      <p:bldP spid="78" grpId="0" animBg="1"/>
      <p:bldP spid="81" grpId="0" animBg="1"/>
      <p:bldP spid="81" grpId="1" animBg="1"/>
      <p:bldP spid="82" grpId="0" animBg="1"/>
      <p:bldP spid="82" grpId="1" animBg="1"/>
      <p:bldP spid="83" grpId="0" animBg="1"/>
      <p:bldP spid="83" grpId="1" animBg="1"/>
      <p:bldP spid="85" grpId="0" animBg="1"/>
      <p:bldP spid="85" grpId="1" animBg="1"/>
      <p:bldP spid="86" grpId="0" animBg="1"/>
      <p:bldP spid="86" grpId="1" animBg="1"/>
      <p:bldP spid="87" grpId="0" animBg="1"/>
      <p:bldP spid="87" grpId="1" animBg="1"/>
      <p:bldP spid="8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E97EF-BBC0-B94B-A7EF-108D787ED706}" type="slidenum">
              <a:rPr lang="en-US" altLang="en-US" smtClean="0"/>
              <a:pPr/>
              <a:t>21</a:t>
            </a:fld>
            <a:endParaRPr lang="en-US" altLang="en-US"/>
          </a:p>
        </p:txBody>
      </p:sp>
      <p:sp>
        <p:nvSpPr>
          <p:cNvPr id="5" name="Rectangle 4"/>
          <p:cNvSpPr/>
          <p:nvPr/>
        </p:nvSpPr>
        <p:spPr>
          <a:xfrm>
            <a:off x="3164876" y="3224539"/>
            <a:ext cx="3109271" cy="2661911"/>
          </a:xfrm>
          <a:prstGeom prst="rect">
            <a:avLst/>
          </a:prstGeom>
          <a:solidFill>
            <a:schemeClr val="bg1"/>
          </a:solidFill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08526" y="3372820"/>
            <a:ext cx="1353065" cy="3336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Warp Scheduler</a:t>
            </a:r>
          </a:p>
        </p:txBody>
      </p:sp>
      <p:sp>
        <p:nvSpPr>
          <p:cNvPr id="7" name="Rectangle 6"/>
          <p:cNvSpPr/>
          <p:nvPr/>
        </p:nvSpPr>
        <p:spPr>
          <a:xfrm>
            <a:off x="4791337" y="3372820"/>
            <a:ext cx="1353065" cy="3336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Warp Scheduler</a:t>
            </a:r>
          </a:p>
        </p:txBody>
      </p:sp>
      <p:sp>
        <p:nvSpPr>
          <p:cNvPr id="8" name="Rectangle 7"/>
          <p:cNvSpPr/>
          <p:nvPr/>
        </p:nvSpPr>
        <p:spPr>
          <a:xfrm>
            <a:off x="3308526" y="3789857"/>
            <a:ext cx="1353065" cy="324365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b="1" dirty="0">
                <a:solidFill>
                  <a:schemeClr val="tx1"/>
                </a:solidFill>
              </a:rPr>
              <a:t>Dispatch Unit</a:t>
            </a:r>
          </a:p>
        </p:txBody>
      </p:sp>
      <p:sp>
        <p:nvSpPr>
          <p:cNvPr id="9" name="Rectangle 8"/>
          <p:cNvSpPr/>
          <p:nvPr/>
        </p:nvSpPr>
        <p:spPr>
          <a:xfrm>
            <a:off x="4791337" y="3789857"/>
            <a:ext cx="1353065" cy="324365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b="1" dirty="0">
                <a:solidFill>
                  <a:schemeClr val="tx1"/>
                </a:solidFill>
              </a:rPr>
              <a:t>Dispatch Unit</a:t>
            </a:r>
          </a:p>
        </p:txBody>
      </p:sp>
      <p:sp>
        <p:nvSpPr>
          <p:cNvPr id="10" name="Rectangle 9"/>
          <p:cNvSpPr/>
          <p:nvPr/>
        </p:nvSpPr>
        <p:spPr>
          <a:xfrm>
            <a:off x="3378030" y="4169829"/>
            <a:ext cx="2732390" cy="3429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b="1" dirty="0">
                <a:solidFill>
                  <a:schemeClr val="tx1"/>
                </a:solidFill>
              </a:rPr>
              <a:t>Register File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357178" y="5420933"/>
            <a:ext cx="2732390" cy="3429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b="1" dirty="0">
                <a:solidFill>
                  <a:schemeClr val="tx1"/>
                </a:solidFill>
              </a:rPr>
              <a:t>Shared Memory / L1 Cache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378029" y="4596135"/>
            <a:ext cx="375339" cy="324364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b="1" dirty="0">
                <a:solidFill>
                  <a:schemeClr val="tx1"/>
                </a:solidFill>
              </a:rPr>
              <a:t>SP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378029" y="5013174"/>
            <a:ext cx="375339" cy="324364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b="1" dirty="0">
                <a:solidFill>
                  <a:schemeClr val="tx1"/>
                </a:solidFill>
              </a:rPr>
              <a:t>SP</a:t>
            </a:r>
          </a:p>
        </p:txBody>
      </p:sp>
      <p:sp>
        <p:nvSpPr>
          <p:cNvPr id="14" name="Rectangle 13"/>
          <p:cNvSpPr/>
          <p:nvPr/>
        </p:nvSpPr>
        <p:spPr>
          <a:xfrm>
            <a:off x="3860458" y="4591494"/>
            <a:ext cx="375339" cy="324364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b="1" dirty="0">
                <a:solidFill>
                  <a:schemeClr val="tx1"/>
                </a:solidFill>
              </a:rPr>
              <a:t>SP</a:t>
            </a:r>
          </a:p>
        </p:txBody>
      </p:sp>
      <p:sp>
        <p:nvSpPr>
          <p:cNvPr id="15" name="Rectangle 14"/>
          <p:cNvSpPr/>
          <p:nvPr/>
        </p:nvSpPr>
        <p:spPr>
          <a:xfrm>
            <a:off x="3860458" y="5003895"/>
            <a:ext cx="375339" cy="324364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b="1" dirty="0">
                <a:solidFill>
                  <a:schemeClr val="tx1"/>
                </a:solidFill>
              </a:rPr>
              <a:t>SP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334905" y="4591494"/>
            <a:ext cx="375339" cy="324364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b="1" dirty="0">
                <a:solidFill>
                  <a:schemeClr val="tx1"/>
                </a:solidFill>
              </a:rPr>
              <a:t>SP</a:t>
            </a:r>
          </a:p>
        </p:txBody>
      </p:sp>
      <p:sp>
        <p:nvSpPr>
          <p:cNvPr id="17" name="Rectangle 16"/>
          <p:cNvSpPr/>
          <p:nvPr/>
        </p:nvSpPr>
        <p:spPr>
          <a:xfrm>
            <a:off x="4344173" y="4985360"/>
            <a:ext cx="375339" cy="324364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b="1" dirty="0">
                <a:solidFill>
                  <a:schemeClr val="tx1"/>
                </a:solidFill>
              </a:rPr>
              <a:t>SP</a:t>
            </a:r>
          </a:p>
        </p:txBody>
      </p:sp>
      <p:sp>
        <p:nvSpPr>
          <p:cNvPr id="18" name="Rectangle 17"/>
          <p:cNvSpPr/>
          <p:nvPr/>
        </p:nvSpPr>
        <p:spPr>
          <a:xfrm>
            <a:off x="4798798" y="4591493"/>
            <a:ext cx="375339" cy="324364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b="1" dirty="0">
                <a:solidFill>
                  <a:schemeClr val="tx1"/>
                </a:solidFill>
              </a:rPr>
              <a:t>DP</a:t>
            </a:r>
          </a:p>
        </p:txBody>
      </p:sp>
      <p:sp>
        <p:nvSpPr>
          <p:cNvPr id="19" name="Rectangle 18"/>
          <p:cNvSpPr/>
          <p:nvPr/>
        </p:nvSpPr>
        <p:spPr>
          <a:xfrm>
            <a:off x="4789530" y="4966837"/>
            <a:ext cx="375339" cy="324364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b="1" dirty="0">
                <a:solidFill>
                  <a:schemeClr val="tx1"/>
                </a:solidFill>
              </a:rPr>
              <a:t>DP</a:t>
            </a:r>
          </a:p>
        </p:txBody>
      </p:sp>
      <p:sp>
        <p:nvSpPr>
          <p:cNvPr id="20" name="Rectangle 19"/>
          <p:cNvSpPr/>
          <p:nvPr/>
        </p:nvSpPr>
        <p:spPr>
          <a:xfrm>
            <a:off x="5273245" y="4596130"/>
            <a:ext cx="375339" cy="324364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L/D</a:t>
            </a:r>
          </a:p>
        </p:txBody>
      </p:sp>
      <p:sp>
        <p:nvSpPr>
          <p:cNvPr id="21" name="Rectangle 20"/>
          <p:cNvSpPr/>
          <p:nvPr/>
        </p:nvSpPr>
        <p:spPr>
          <a:xfrm>
            <a:off x="5271959" y="4976106"/>
            <a:ext cx="375339" cy="324364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L/D</a:t>
            </a:r>
          </a:p>
        </p:txBody>
      </p:sp>
      <p:sp>
        <p:nvSpPr>
          <p:cNvPr id="22" name="Rectangle 21"/>
          <p:cNvSpPr/>
          <p:nvPr/>
        </p:nvSpPr>
        <p:spPr>
          <a:xfrm>
            <a:off x="5714229" y="4591492"/>
            <a:ext cx="375339" cy="324364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tx1"/>
                </a:solidFill>
              </a:rPr>
              <a:t>SFU</a:t>
            </a:r>
            <a:endParaRPr lang="en-US" sz="1350" b="1" dirty="0">
              <a:solidFill>
                <a:schemeClr val="tx1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5714229" y="4976106"/>
            <a:ext cx="375339" cy="324364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tx1"/>
                </a:solidFill>
              </a:rPr>
              <a:t>SFU</a:t>
            </a:r>
          </a:p>
        </p:txBody>
      </p:sp>
      <p:sp>
        <p:nvSpPr>
          <p:cNvPr id="24" name="Rectangle 23"/>
          <p:cNvSpPr/>
          <p:nvPr/>
        </p:nvSpPr>
        <p:spPr>
          <a:xfrm>
            <a:off x="376487" y="3623335"/>
            <a:ext cx="830608" cy="77847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b="1" dirty="0">
              <a:solidFill>
                <a:schemeClr val="tx1"/>
              </a:solidFill>
            </a:endParaRPr>
          </a:p>
          <a:p>
            <a:pPr algn="ctr"/>
            <a:endParaRPr lang="en-US" sz="1350" b="1" dirty="0">
              <a:solidFill>
                <a:schemeClr val="tx1"/>
              </a:solidFill>
            </a:endParaRPr>
          </a:p>
          <a:p>
            <a:pPr algn="ctr"/>
            <a:r>
              <a:rPr lang="en-US" sz="1500" b="1" dirty="0" err="1">
                <a:solidFill>
                  <a:schemeClr val="tx1"/>
                </a:solidFill>
              </a:rPr>
              <a:t>SM</a:t>
            </a:r>
            <a:r>
              <a:rPr lang="en-US" sz="1500" b="1" baseline="-25000" dirty="0" err="1">
                <a:solidFill>
                  <a:schemeClr val="tx1"/>
                </a:solidFill>
              </a:rPr>
              <a:t>k</a:t>
            </a:r>
            <a:endParaRPr lang="en-US" sz="1350" b="1" dirty="0">
              <a:solidFill>
                <a:schemeClr val="tx1"/>
              </a:solidFill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376486" y="3623335"/>
            <a:ext cx="426308" cy="361435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err="1">
                <a:solidFill>
                  <a:schemeClr val="tx1"/>
                </a:solidFill>
              </a:rPr>
              <a:t>TB</a:t>
            </a:r>
            <a:r>
              <a:rPr lang="en-US" sz="1200" b="1" baseline="-25000" dirty="0" err="1">
                <a:solidFill>
                  <a:schemeClr val="tx1"/>
                </a:solidFill>
              </a:rPr>
              <a:t>i</a:t>
            </a:r>
            <a:endParaRPr lang="en-US" sz="1500" b="1" dirty="0">
              <a:solidFill>
                <a:schemeClr val="tx1"/>
              </a:solidFill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785228" y="3623334"/>
            <a:ext cx="426308" cy="361435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err="1">
                <a:solidFill>
                  <a:schemeClr val="tx1"/>
                </a:solidFill>
              </a:rPr>
              <a:t>TB</a:t>
            </a:r>
            <a:r>
              <a:rPr lang="en-US" sz="1200" b="1" baseline="-25000" dirty="0" err="1">
                <a:solidFill>
                  <a:schemeClr val="tx1"/>
                </a:solidFill>
              </a:rPr>
              <a:t>j</a:t>
            </a:r>
            <a:endParaRPr lang="en-US" sz="1500" b="1" dirty="0">
              <a:solidFill>
                <a:schemeClr val="tx1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2203372" y="2061357"/>
            <a:ext cx="2520778" cy="970006"/>
          </a:xfrm>
          <a:prstGeom prst="rect">
            <a:avLst/>
          </a:prstGeom>
          <a:solidFill>
            <a:schemeClr val="bg1"/>
          </a:solidFill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28" name="Rounded Rectangle 27"/>
          <p:cNvSpPr/>
          <p:nvPr/>
        </p:nvSpPr>
        <p:spPr>
          <a:xfrm>
            <a:off x="2270560" y="2529366"/>
            <a:ext cx="426308" cy="363474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W</a:t>
            </a:r>
            <a:r>
              <a:rPr lang="en-US" sz="1200" b="1" baseline="-25000" dirty="0">
                <a:solidFill>
                  <a:schemeClr val="tx1"/>
                </a:solidFill>
              </a:rPr>
              <a:t>0</a:t>
            </a:r>
            <a:endParaRPr lang="en-US" sz="1500" b="1" dirty="0">
              <a:solidFill>
                <a:schemeClr val="tx1"/>
              </a:solidFill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2783754" y="2525601"/>
            <a:ext cx="426308" cy="361435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W</a:t>
            </a:r>
            <a:r>
              <a:rPr lang="en-US" sz="1200" b="1" baseline="-25000" dirty="0">
                <a:solidFill>
                  <a:schemeClr val="tx1"/>
                </a:solidFill>
              </a:rPr>
              <a:t>1</a:t>
            </a: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4223701" y="2542593"/>
            <a:ext cx="426308" cy="361435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err="1">
                <a:solidFill>
                  <a:schemeClr val="tx1"/>
                </a:solidFill>
              </a:rPr>
              <a:t>W</a:t>
            </a:r>
            <a:r>
              <a:rPr lang="en-US" sz="1200" b="1" baseline="-25000" dirty="0" err="1">
                <a:solidFill>
                  <a:schemeClr val="tx1"/>
                </a:solidFill>
              </a:rPr>
              <a:t>k</a:t>
            </a: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5281391" y="2070465"/>
            <a:ext cx="2520778" cy="970006"/>
          </a:xfrm>
          <a:prstGeom prst="rect">
            <a:avLst/>
          </a:prstGeom>
          <a:solidFill>
            <a:schemeClr val="bg1"/>
          </a:solidFill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2" name="TextBox 31"/>
          <p:cNvSpPr txBox="1"/>
          <p:nvPr/>
        </p:nvSpPr>
        <p:spPr>
          <a:xfrm>
            <a:off x="2630838" y="2130804"/>
            <a:ext cx="148976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/>
              <a:t>TB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5796898" y="2110038"/>
            <a:ext cx="148976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/>
              <a:t>TB</a:t>
            </a:r>
          </a:p>
        </p:txBody>
      </p:sp>
      <p:sp>
        <p:nvSpPr>
          <p:cNvPr id="34" name="Rounded Rectangle 33"/>
          <p:cNvSpPr/>
          <p:nvPr/>
        </p:nvSpPr>
        <p:spPr>
          <a:xfrm>
            <a:off x="3650829" y="2538865"/>
            <a:ext cx="490625" cy="361435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W</a:t>
            </a:r>
            <a:r>
              <a:rPr lang="en-US" sz="1200" b="1" baseline="-25000" dirty="0">
                <a:solidFill>
                  <a:schemeClr val="tx1"/>
                </a:solidFill>
              </a:rPr>
              <a:t>k-1</a:t>
            </a: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35" name="Rounded Rectangle 34"/>
          <p:cNvSpPr/>
          <p:nvPr/>
        </p:nvSpPr>
        <p:spPr>
          <a:xfrm>
            <a:off x="5358403" y="2550799"/>
            <a:ext cx="426308" cy="361435"/>
          </a:xfrm>
          <a:prstGeom prst="roundRect">
            <a:avLst/>
          </a:prstGeom>
          <a:solidFill>
            <a:srgbClr val="00864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W</a:t>
            </a:r>
            <a:r>
              <a:rPr lang="en-US" sz="1200" b="1" baseline="-25000" dirty="0">
                <a:solidFill>
                  <a:schemeClr val="tx1"/>
                </a:solidFill>
              </a:rPr>
              <a:t>0</a:t>
            </a:r>
            <a:endParaRPr lang="en-US" sz="1500" b="1" dirty="0">
              <a:solidFill>
                <a:schemeClr val="tx1"/>
              </a:solidFill>
            </a:endParaRPr>
          </a:p>
        </p:txBody>
      </p:sp>
      <p:sp>
        <p:nvSpPr>
          <p:cNvPr id="36" name="Rounded Rectangle 35"/>
          <p:cNvSpPr/>
          <p:nvPr/>
        </p:nvSpPr>
        <p:spPr>
          <a:xfrm>
            <a:off x="5871596" y="2547033"/>
            <a:ext cx="426308" cy="361435"/>
          </a:xfrm>
          <a:prstGeom prst="roundRect">
            <a:avLst/>
          </a:prstGeom>
          <a:solidFill>
            <a:srgbClr val="00864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W</a:t>
            </a:r>
            <a:r>
              <a:rPr lang="en-US" sz="1200" b="1" baseline="-25000" dirty="0">
                <a:solidFill>
                  <a:schemeClr val="tx1"/>
                </a:solidFill>
              </a:rPr>
              <a:t>1</a:t>
            </a: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37" name="Rounded Rectangle 36"/>
          <p:cNvSpPr/>
          <p:nvPr/>
        </p:nvSpPr>
        <p:spPr>
          <a:xfrm>
            <a:off x="7311544" y="2564025"/>
            <a:ext cx="426308" cy="361435"/>
          </a:xfrm>
          <a:prstGeom prst="roundRect">
            <a:avLst/>
          </a:prstGeom>
          <a:solidFill>
            <a:srgbClr val="00864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err="1">
                <a:solidFill>
                  <a:schemeClr val="tx1"/>
                </a:solidFill>
              </a:rPr>
              <a:t>W</a:t>
            </a:r>
            <a:r>
              <a:rPr lang="en-US" sz="1200" b="1" baseline="-25000" dirty="0" err="1">
                <a:solidFill>
                  <a:schemeClr val="tx1"/>
                </a:solidFill>
              </a:rPr>
              <a:t>k</a:t>
            </a: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38" name="Rounded Rectangle 37"/>
          <p:cNvSpPr/>
          <p:nvPr/>
        </p:nvSpPr>
        <p:spPr>
          <a:xfrm>
            <a:off x="6718697" y="2560297"/>
            <a:ext cx="510599" cy="361435"/>
          </a:xfrm>
          <a:prstGeom prst="roundRect">
            <a:avLst/>
          </a:prstGeom>
          <a:solidFill>
            <a:srgbClr val="00864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W</a:t>
            </a:r>
            <a:r>
              <a:rPr lang="en-US" sz="1200" b="1" baseline="-25000" dirty="0">
                <a:solidFill>
                  <a:schemeClr val="tx1"/>
                </a:solidFill>
              </a:rPr>
              <a:t>k-1</a:t>
            </a:r>
            <a:endParaRPr lang="en-US" sz="1200" b="1" dirty="0">
              <a:solidFill>
                <a:schemeClr val="tx1"/>
              </a:solidFill>
            </a:endParaRPr>
          </a:p>
        </p:txBody>
      </p:sp>
      <p:cxnSp>
        <p:nvCxnSpPr>
          <p:cNvPr id="3" name="Straight Connector 2"/>
          <p:cNvCxnSpPr/>
          <p:nvPr/>
        </p:nvCxnSpPr>
        <p:spPr>
          <a:xfrm flipV="1">
            <a:off x="1207095" y="2410121"/>
            <a:ext cx="775297" cy="1213214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1207095" y="4401807"/>
            <a:ext cx="1308766" cy="1256043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itle 1"/>
          <p:cNvSpPr txBox="1">
            <a:spLocks/>
          </p:cNvSpPr>
          <p:nvPr/>
        </p:nvSpPr>
        <p:spPr bwMode="auto">
          <a:xfrm>
            <a:off x="457200" y="1302962"/>
            <a:ext cx="8229600" cy="571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68580" tIns="34290" rIns="68580" bIns="34290" numCol="1" anchor="b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9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900" b="1">
                <a:solidFill>
                  <a:schemeClr val="tx1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900" b="1">
                <a:solidFill>
                  <a:schemeClr val="tx1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900" b="1">
                <a:solidFill>
                  <a:schemeClr val="tx1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900" b="1">
                <a:solidFill>
                  <a:schemeClr val="tx1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900" b="1">
                <a:solidFill>
                  <a:schemeClr val="tx1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900" b="1">
                <a:solidFill>
                  <a:schemeClr val="tx1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900" b="1">
                <a:solidFill>
                  <a:schemeClr val="tx1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900" b="1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500" dirty="0"/>
              <a:t>Step 2: Warp to warp schedulers mapping</a:t>
            </a:r>
          </a:p>
        </p:txBody>
      </p:sp>
    </p:spTree>
    <p:extLst>
      <p:ext uri="{BB962C8B-B14F-4D97-AF65-F5344CB8AC3E}">
        <p14:creationId xmlns:p14="http://schemas.microsoft.com/office/powerpoint/2010/main" val="2878811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4.81481E-6 L 0.15143 0.15972 " pathEditMode="relative" rAng="0" ptsTypes="AA">
                                      <p:cBhvr>
                                        <p:cTn id="88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565" y="7986"/>
                                    </p:animMotion>
                                  </p:childTnLst>
                                </p:cTn>
                              </p:par>
                              <p:par>
                                <p:cTn id="8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2.96296E-6 L 0.02526 0.15787 " pathEditMode="relative" rAng="0" ptsTypes="AA">
                                      <p:cBhvr>
                                        <p:cTn id="90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63" y="7894"/>
                                    </p:animMotion>
                                  </p:childTnLst>
                                </p:cTn>
                              </p:par>
                              <p:par>
                                <p:cTn id="9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7.40741E-7 L 0.25703 0.16042 " pathEditMode="relative" rAng="0" ptsTypes="AA">
                                      <p:cBhvr>
                                        <p:cTn id="92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852" y="8009"/>
                                    </p:animMotion>
                                  </p:childTnLst>
                                </p:cTn>
                              </p:par>
                              <p:par>
                                <p:cTn id="9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1.48148E-6 L 0.12305 0.15718 " pathEditMode="relative" rAng="0" ptsTypes="AA">
                                      <p:cBhvr>
                                        <p:cTn id="94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46" y="7847"/>
                                    </p:animMotion>
                                  </p:childTnLst>
                                </p:cTn>
                              </p:par>
                              <p:par>
                                <p:cTn id="9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-1.85185E-6 L -0.1569 0.15741 " pathEditMode="relative" rAng="0" ptsTypes="AA">
                                      <p:cBhvr>
                                        <p:cTn id="96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852" y="7870"/>
                                    </p:animMotion>
                                  </p:childTnLst>
                                </p:cTn>
                              </p:par>
                              <p:par>
                                <p:cTn id="9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3.7037E-6 L -0.28841 0.15556 " pathEditMode="relative" rAng="0" ptsTypes="AA">
                                      <p:cBhvr>
                                        <p:cTn id="98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427" y="7778"/>
                                    </p:animMotion>
                                  </p:childTnLst>
                                </p:cTn>
                              </p:par>
                              <p:par>
                                <p:cTn id="9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2.59259E-6 L -0.05898 0.15879 " pathEditMode="relative" rAng="0" ptsTypes="AA">
                                      <p:cBhvr>
                                        <p:cTn id="100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56" y="7940"/>
                                    </p:animMotion>
                                  </p:childTnLst>
                                </p:cTn>
                              </p:par>
                              <p:par>
                                <p:cTn id="10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1.85185E-6 L -0.18894 0.15486 " pathEditMode="relative" rAng="0" ptsTypes="AA">
                                      <p:cBhvr>
                                        <p:cTn id="102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453" y="77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2" grpId="0"/>
      <p:bldP spid="33" grpId="0"/>
      <p:bldP spid="34" grpId="0" animBg="1"/>
      <p:bldP spid="34" grpId="1" animBg="1"/>
      <p:bldP spid="35" grpId="0" animBg="1"/>
      <p:bldP spid="35" grpId="1" animBg="1"/>
      <p:bldP spid="36" grpId="0" animBg="1"/>
      <p:bldP spid="36" grpId="1" animBg="1"/>
      <p:bldP spid="37" grpId="0" animBg="1"/>
      <p:bldP spid="37" grpId="1" animBg="1"/>
      <p:bldP spid="38" grpId="0" animBg="1"/>
      <p:bldP spid="38" grpId="1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E97EF-BBC0-B94B-A7EF-108D787ED706}" type="slidenum">
              <a:rPr lang="en-US" altLang="en-US" smtClean="0"/>
              <a:pPr/>
              <a:t>22</a:t>
            </a:fld>
            <a:endParaRPr lang="en-US" altLang="en-US"/>
          </a:p>
        </p:txBody>
      </p:sp>
      <p:graphicFrame>
        <p:nvGraphicFramePr>
          <p:cNvPr id="7" name="Content Placeholder 4"/>
          <p:cNvGraphicFramePr>
            <a:graphicFrameLocks noGrp="1"/>
          </p:cNvGraphicFramePr>
          <p:nvPr>
            <p:ph idx="1"/>
            <p:extLst/>
          </p:nvPr>
        </p:nvGraphicFramePr>
        <p:xfrm>
          <a:off x="457200" y="2000250"/>
          <a:ext cx="8229600" cy="35433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1403760"/>
            <a:ext cx="8229600" cy="571500"/>
          </a:xfrm>
        </p:spPr>
        <p:txBody>
          <a:bodyPr/>
          <a:lstStyle/>
          <a:p>
            <a:r>
              <a:rPr lang="en-US" sz="2700"/>
              <a:t>Attack Flow</a:t>
            </a:r>
            <a:endParaRPr lang="en-US" sz="2700" dirty="0"/>
          </a:p>
        </p:txBody>
      </p:sp>
    </p:spTree>
    <p:extLst>
      <p:ext uri="{BB962C8B-B14F-4D97-AF65-F5344CB8AC3E}">
        <p14:creationId xmlns:p14="http://schemas.microsoft.com/office/powerpoint/2010/main" val="618235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0449" y="1371600"/>
            <a:ext cx="8229600" cy="571500"/>
          </a:xfrm>
        </p:spPr>
        <p:txBody>
          <a:bodyPr>
            <a:normAutofit fontScale="90000"/>
          </a:bodyPr>
          <a:lstStyle/>
          <a:p>
            <a:r>
              <a:rPr lang="en-US" dirty="0"/>
              <a:t>Cache Channel (intra-SM and inter-SM)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Char char="•"/>
            </a:pPr>
            <a:r>
              <a:rPr lang="en-US" sz="1500" dirty="0"/>
              <a:t>Extracting the cache parameters using latency plot. </a:t>
            </a:r>
          </a:p>
          <a:p>
            <a:pPr marL="0" indent="0">
              <a:buNone/>
            </a:pPr>
            <a:r>
              <a:rPr lang="en-US" sz="1500" dirty="0"/>
              <a:t>(cache size, number of sets, number of ways and line size)</a:t>
            </a:r>
          </a:p>
          <a:p>
            <a:pPr>
              <a:buFont typeface="Arial" charset="0"/>
              <a:buChar char="•"/>
            </a:pPr>
            <a:r>
              <a:rPr lang="en-US" sz="1500" dirty="0"/>
              <a:t>Communicating through one cache set.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E97EF-BBC0-B94B-A7EF-108D787ED706}" type="slidenum">
              <a:rPr lang="en-US" altLang="en-US" smtClean="0"/>
              <a:pPr/>
              <a:t>23</a:t>
            </a:fld>
            <a:endParaRPr lang="en-US" altLang="en-US" dirty="0"/>
          </a:p>
        </p:txBody>
      </p:sp>
      <p:sp>
        <p:nvSpPr>
          <p:cNvPr id="5" name="Rectangle 4"/>
          <p:cNvSpPr/>
          <p:nvPr/>
        </p:nvSpPr>
        <p:spPr>
          <a:xfrm>
            <a:off x="2501047" y="4049703"/>
            <a:ext cx="3373395" cy="389238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7377" y="3189141"/>
            <a:ext cx="534430" cy="53443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061183" y="2813152"/>
            <a:ext cx="65730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>
                <a:solidFill>
                  <a:srgbClr val="C00000"/>
                </a:solidFill>
              </a:rPr>
              <a:t>Spy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09219" y="4065497"/>
            <a:ext cx="182640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Constant Cache set x</a:t>
            </a:r>
          </a:p>
        </p:txBody>
      </p:sp>
      <p:sp>
        <p:nvSpPr>
          <p:cNvPr id="9" name="Rectangle 8"/>
          <p:cNvSpPr/>
          <p:nvPr/>
        </p:nvSpPr>
        <p:spPr>
          <a:xfrm>
            <a:off x="1370403" y="4872792"/>
            <a:ext cx="5736625" cy="861884"/>
          </a:xfrm>
          <a:prstGeom prst="rect">
            <a:avLst/>
          </a:prstGeom>
          <a:solidFill>
            <a:schemeClr val="bg1"/>
          </a:solidFill>
          <a:ln w="571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ysClr val="windowText" lastClr="000000"/>
                </a:solidFill>
              </a:rPr>
              <a:t>Constant Memory</a:t>
            </a:r>
          </a:p>
        </p:txBody>
      </p:sp>
      <p:cxnSp>
        <p:nvCxnSpPr>
          <p:cNvPr id="13" name="Straight Connector 12"/>
          <p:cNvCxnSpPr>
            <a:stCxn id="5" idx="0"/>
            <a:endCxn id="5" idx="2"/>
          </p:cNvCxnSpPr>
          <p:nvPr/>
        </p:nvCxnSpPr>
        <p:spPr>
          <a:xfrm>
            <a:off x="4187744" y="4049703"/>
            <a:ext cx="0" cy="389238"/>
          </a:xfrm>
          <a:prstGeom prst="line">
            <a:avLst/>
          </a:prstGeom>
          <a:ln w="539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3310415" y="4043320"/>
            <a:ext cx="0" cy="389238"/>
          </a:xfrm>
          <a:prstGeom prst="line">
            <a:avLst/>
          </a:prstGeom>
          <a:ln w="539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5015648" y="4043320"/>
            <a:ext cx="0" cy="389238"/>
          </a:xfrm>
          <a:prstGeom prst="line">
            <a:avLst/>
          </a:prstGeom>
          <a:ln w="539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1492079" y="5001011"/>
            <a:ext cx="1818336" cy="580768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Spy Data Array (SD)</a:t>
            </a:r>
          </a:p>
        </p:txBody>
      </p:sp>
      <p:sp>
        <p:nvSpPr>
          <p:cNvPr id="19" name="Rectangle 18"/>
          <p:cNvSpPr/>
          <p:nvPr/>
        </p:nvSpPr>
        <p:spPr>
          <a:xfrm>
            <a:off x="5046540" y="4991414"/>
            <a:ext cx="1885601" cy="58076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/>
              <a:t>Trojan Data Array </a:t>
            </a:r>
            <a:r>
              <a:rPr lang="en-US" sz="1350" dirty="0"/>
              <a:t>(TD)</a:t>
            </a:r>
          </a:p>
        </p:txBody>
      </p:sp>
      <p:sp>
        <p:nvSpPr>
          <p:cNvPr id="28" name="Down Arrow 27"/>
          <p:cNvSpPr/>
          <p:nvPr/>
        </p:nvSpPr>
        <p:spPr>
          <a:xfrm>
            <a:off x="1501347" y="4740361"/>
            <a:ext cx="111211" cy="260650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2" name="Down Arrow 31"/>
          <p:cNvSpPr/>
          <p:nvPr/>
        </p:nvSpPr>
        <p:spPr>
          <a:xfrm>
            <a:off x="1912210" y="4743449"/>
            <a:ext cx="111211" cy="260650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3" name="Down Arrow 32"/>
          <p:cNvSpPr/>
          <p:nvPr/>
        </p:nvSpPr>
        <p:spPr>
          <a:xfrm>
            <a:off x="2357055" y="4734181"/>
            <a:ext cx="111211" cy="260650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4" name="Down Arrow 33"/>
          <p:cNvSpPr/>
          <p:nvPr/>
        </p:nvSpPr>
        <p:spPr>
          <a:xfrm>
            <a:off x="2820433" y="4734181"/>
            <a:ext cx="111211" cy="260650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4658" y="3208390"/>
            <a:ext cx="534430" cy="534430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5895898" y="2813152"/>
            <a:ext cx="65730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>
                <a:solidFill>
                  <a:srgbClr val="C00000"/>
                </a:solidFill>
              </a:rPr>
              <a:t>Trojan</a:t>
            </a:r>
          </a:p>
        </p:txBody>
      </p:sp>
      <p:sp>
        <p:nvSpPr>
          <p:cNvPr id="41" name="Cloud 40"/>
          <p:cNvSpPr/>
          <p:nvPr/>
        </p:nvSpPr>
        <p:spPr>
          <a:xfrm>
            <a:off x="7107028" y="3120843"/>
            <a:ext cx="1186249" cy="553679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Send 1</a:t>
            </a:r>
          </a:p>
        </p:txBody>
      </p:sp>
      <p:sp>
        <p:nvSpPr>
          <p:cNvPr id="46" name="Down Arrow 45"/>
          <p:cNvSpPr/>
          <p:nvPr/>
        </p:nvSpPr>
        <p:spPr>
          <a:xfrm>
            <a:off x="5109531" y="4724913"/>
            <a:ext cx="111211" cy="260650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7" name="Down Arrow 46"/>
          <p:cNvSpPr/>
          <p:nvPr/>
        </p:nvSpPr>
        <p:spPr>
          <a:xfrm>
            <a:off x="5520395" y="4728000"/>
            <a:ext cx="111211" cy="260650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8" name="Down Arrow 47"/>
          <p:cNvSpPr/>
          <p:nvPr/>
        </p:nvSpPr>
        <p:spPr>
          <a:xfrm>
            <a:off x="5965239" y="4718733"/>
            <a:ext cx="111211" cy="260650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9" name="Down Arrow 48"/>
          <p:cNvSpPr/>
          <p:nvPr/>
        </p:nvSpPr>
        <p:spPr>
          <a:xfrm>
            <a:off x="6428618" y="4718733"/>
            <a:ext cx="111211" cy="260650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4" name="Rectangle 53"/>
          <p:cNvSpPr/>
          <p:nvPr/>
        </p:nvSpPr>
        <p:spPr>
          <a:xfrm>
            <a:off x="1517334" y="5135429"/>
            <a:ext cx="673759" cy="276999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5" name="Rectangle 54"/>
          <p:cNvSpPr/>
          <p:nvPr/>
        </p:nvSpPr>
        <p:spPr>
          <a:xfrm>
            <a:off x="2262864" y="5129045"/>
            <a:ext cx="702575" cy="276999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6" name="Rectangle 55"/>
          <p:cNvSpPr/>
          <p:nvPr/>
        </p:nvSpPr>
        <p:spPr>
          <a:xfrm>
            <a:off x="1706496" y="5129045"/>
            <a:ext cx="702575" cy="276999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7" name="Rectangle 56"/>
          <p:cNvSpPr/>
          <p:nvPr/>
        </p:nvSpPr>
        <p:spPr>
          <a:xfrm>
            <a:off x="2530746" y="5137347"/>
            <a:ext cx="702575" cy="276999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2" name="Rectangle 61"/>
          <p:cNvSpPr/>
          <p:nvPr/>
        </p:nvSpPr>
        <p:spPr>
          <a:xfrm>
            <a:off x="5109531" y="5135429"/>
            <a:ext cx="673431" cy="27061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3" name="Rectangle 62"/>
          <p:cNvSpPr/>
          <p:nvPr/>
        </p:nvSpPr>
        <p:spPr>
          <a:xfrm>
            <a:off x="5315127" y="5147460"/>
            <a:ext cx="673431" cy="27061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4" name="Rectangle 63"/>
          <p:cNvSpPr/>
          <p:nvPr/>
        </p:nvSpPr>
        <p:spPr>
          <a:xfrm>
            <a:off x="5714834" y="5138620"/>
            <a:ext cx="673431" cy="27061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5" name="Rectangle 64"/>
          <p:cNvSpPr/>
          <p:nvPr/>
        </p:nvSpPr>
        <p:spPr>
          <a:xfrm>
            <a:off x="6114540" y="5138619"/>
            <a:ext cx="673431" cy="27061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6" name="Oval 65"/>
          <p:cNvSpPr/>
          <p:nvPr/>
        </p:nvSpPr>
        <p:spPr>
          <a:xfrm>
            <a:off x="3475338" y="3026647"/>
            <a:ext cx="1139911" cy="863776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ysClr val="windowText" lastClr="000000"/>
                </a:solidFill>
              </a:rPr>
              <a:t>Eviction of Spy data</a:t>
            </a:r>
          </a:p>
        </p:txBody>
      </p:sp>
      <p:sp>
        <p:nvSpPr>
          <p:cNvPr id="67" name="Down Arrow 66"/>
          <p:cNvSpPr/>
          <p:nvPr/>
        </p:nvSpPr>
        <p:spPr>
          <a:xfrm rot="19624162" flipH="1">
            <a:off x="2596596" y="3574423"/>
            <a:ext cx="80240" cy="368798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68" name="Picture 6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4686" y="3255313"/>
            <a:ext cx="311493" cy="352829"/>
          </a:xfrm>
          <a:prstGeom prst="rect">
            <a:avLst/>
          </a:prstGeom>
        </p:spPr>
      </p:pic>
      <p:sp>
        <p:nvSpPr>
          <p:cNvPr id="69" name="Cloud 68"/>
          <p:cNvSpPr/>
          <p:nvPr/>
        </p:nvSpPr>
        <p:spPr>
          <a:xfrm>
            <a:off x="3161033" y="3178972"/>
            <a:ext cx="758678" cy="701282"/>
          </a:xfrm>
          <a:prstGeom prst="cloud">
            <a:avLst/>
          </a:prstGeom>
          <a:solidFill>
            <a:schemeClr val="bg1"/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ysClr val="windowText" lastClr="000000"/>
                </a:solidFill>
              </a:rPr>
              <a:t>Cache misses</a:t>
            </a:r>
          </a:p>
        </p:txBody>
      </p:sp>
      <p:sp>
        <p:nvSpPr>
          <p:cNvPr id="71" name="Cloud 70"/>
          <p:cNvSpPr/>
          <p:nvPr/>
        </p:nvSpPr>
        <p:spPr>
          <a:xfrm>
            <a:off x="502293" y="4399646"/>
            <a:ext cx="842203" cy="701282"/>
          </a:xfrm>
          <a:prstGeom prst="cloud">
            <a:avLst/>
          </a:prstGeom>
          <a:solidFill>
            <a:schemeClr val="bg1"/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solidFill>
                  <a:sysClr val="windowText" lastClr="000000"/>
                </a:solidFill>
              </a:rPr>
              <a:t>Higher Latency</a:t>
            </a:r>
            <a:endParaRPr lang="en-US" sz="900" dirty="0">
              <a:solidFill>
                <a:sysClr val="windowText" lastClr="000000"/>
              </a:solidFill>
            </a:endParaRPr>
          </a:p>
        </p:txBody>
      </p:sp>
      <p:sp>
        <p:nvSpPr>
          <p:cNvPr id="72" name="Cloud 71"/>
          <p:cNvSpPr/>
          <p:nvPr/>
        </p:nvSpPr>
        <p:spPr>
          <a:xfrm>
            <a:off x="7219436" y="3026647"/>
            <a:ext cx="1073841" cy="696924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Send 0</a:t>
            </a:r>
          </a:p>
        </p:txBody>
      </p:sp>
      <p:sp>
        <p:nvSpPr>
          <p:cNvPr id="74" name="Cross 73"/>
          <p:cNvSpPr/>
          <p:nvPr/>
        </p:nvSpPr>
        <p:spPr>
          <a:xfrm rot="18764676">
            <a:off x="6431442" y="3833966"/>
            <a:ext cx="788940" cy="783329"/>
          </a:xfrm>
          <a:prstGeom prst="plus">
            <a:avLst>
              <a:gd name="adj" fmla="val 4511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5" name="TextBox 74"/>
          <p:cNvSpPr txBox="1"/>
          <p:nvPr/>
        </p:nvSpPr>
        <p:spPr>
          <a:xfrm>
            <a:off x="7117892" y="4081048"/>
            <a:ext cx="95090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No Access!</a:t>
            </a:r>
          </a:p>
        </p:txBody>
      </p:sp>
      <p:sp>
        <p:nvSpPr>
          <p:cNvPr id="76" name="Cloud 75"/>
          <p:cNvSpPr/>
          <p:nvPr/>
        </p:nvSpPr>
        <p:spPr>
          <a:xfrm>
            <a:off x="3313306" y="3200714"/>
            <a:ext cx="758678" cy="701282"/>
          </a:xfrm>
          <a:prstGeom prst="cloud">
            <a:avLst/>
          </a:prstGeom>
          <a:solidFill>
            <a:schemeClr val="bg1"/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ysClr val="windowText" lastClr="000000"/>
                </a:solidFill>
              </a:rPr>
              <a:t>Cache Hit</a:t>
            </a:r>
          </a:p>
        </p:txBody>
      </p:sp>
      <p:sp>
        <p:nvSpPr>
          <p:cNvPr id="77" name="Cloud 76"/>
          <p:cNvSpPr/>
          <p:nvPr/>
        </p:nvSpPr>
        <p:spPr>
          <a:xfrm>
            <a:off x="4168522" y="3178972"/>
            <a:ext cx="842203" cy="701282"/>
          </a:xfrm>
          <a:prstGeom prst="cloud">
            <a:avLst/>
          </a:prstGeom>
          <a:solidFill>
            <a:schemeClr val="bg1"/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ysClr val="windowText" lastClr="000000"/>
                </a:solidFill>
              </a:rPr>
              <a:t>Low Latency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2251" y="3023456"/>
            <a:ext cx="3476625" cy="229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971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4.81481E-6 L 0.11433 -0.20092 " pathEditMode="relative" rAng="0" ptsTypes="AA">
                                      <p:cBhvr>
                                        <p:cTn id="69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716" y="-10046"/>
                                    </p:animMotion>
                                  </p:childTnLst>
                                </p:cTn>
                              </p:par>
                              <p:par>
                                <p:cTn id="7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556E-17 2.59259E-6 L 0.18464 -0.19977 " pathEditMode="relative" rAng="0" ptsTypes="AA">
                                      <p:cBhvr>
                                        <p:cTn id="71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232" y="-10000"/>
                                    </p:animMotion>
                                  </p:childTnLst>
                                </p:cTn>
                              </p:par>
                              <p:par>
                                <p:cTn id="7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2.59259E-6 L 0.21732 -0.19977 " pathEditMode="relative" rAng="0" ptsTypes="AA">
                                      <p:cBhvr>
                                        <p:cTn id="73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859" y="-10000"/>
                                    </p:animMotion>
                                  </p:childTnLst>
                                </p:cTn>
                              </p:par>
                              <p:par>
                                <p:cTn id="7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2.22222E-6 L 0.27878 -0.20139 " pathEditMode="relative" rAng="0" ptsTypes="AA">
                                      <p:cBhvr>
                                        <p:cTn id="75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932" y="-10069"/>
                                    </p:animMotion>
                                  </p:childTnLst>
                                </p:cTn>
                              </p:par>
                              <p:par>
                                <p:cTn id="7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4.81481E-6 L -0.11146 -0.20092 " pathEditMode="relative" rAng="0" ptsTypes="AA">
                                      <p:cBhvr>
                                        <p:cTn id="129" dur="2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573" y="-10046"/>
                                    </p:animMotion>
                                  </p:childTnLst>
                                </p:cTn>
                              </p:par>
                              <p:par>
                                <p:cTn id="130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17 0.00371 L -0.15964 -0.20092 " pathEditMode="relative" rAng="0" ptsTypes="AA">
                                      <p:cBhvr>
                                        <p:cTn id="131" dur="2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930" y="-10231"/>
                                    </p:animMotion>
                                  </p:childTnLst>
                                </p:cTn>
                              </p:par>
                              <p:par>
                                <p:cTn id="132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3.33333E-6 L -0.21237 -0.20093 " pathEditMode="relative" rAng="0" ptsTypes="AA">
                                      <p:cBhvr>
                                        <p:cTn id="133" dur="2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625" y="-10046"/>
                                    </p:animMotion>
                                  </p:childTnLst>
                                </p:cTn>
                              </p:par>
                              <p:par>
                                <p:cTn id="13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-1.85185E-6 L -0.27812 -0.20046 " pathEditMode="relative" rAng="0" ptsTypes="AA">
                                      <p:cBhvr>
                                        <p:cTn id="135" dur="2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906" y="-10023"/>
                                    </p:animMotion>
                                  </p:childTnLst>
                                </p:cTn>
                              </p:par>
                              <p:par>
                                <p:cTn id="13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2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4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0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2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4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6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8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0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2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4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8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0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2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4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6" fill="hold">
                      <p:stCondLst>
                        <p:cond delay="indefinite"/>
                      </p:stCondLst>
                      <p:childTnLst>
                        <p:par>
                          <p:cTn id="207" fill="hold">
                            <p:stCondLst>
                              <p:cond delay="0"/>
                            </p:stCondLst>
                            <p:childTnLst>
                              <p:par>
                                <p:cTn id="20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2" fill="hold">
                      <p:stCondLst>
                        <p:cond delay="indefinite"/>
                      </p:stCondLst>
                      <p:childTnLst>
                        <p:par>
                          <p:cTn id="213" fill="hold">
                            <p:stCondLst>
                              <p:cond delay="0"/>
                            </p:stCondLst>
                            <p:childTnLst>
                              <p:par>
                                <p:cTn id="214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8" fill="hold">
                      <p:stCondLst>
                        <p:cond delay="indefinite"/>
                      </p:stCondLst>
                      <p:childTnLst>
                        <p:par>
                          <p:cTn id="219" fill="hold">
                            <p:stCondLst>
                              <p:cond delay="0"/>
                            </p:stCondLst>
                            <p:childTnLst>
                              <p:par>
                                <p:cTn id="2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2" fill="hold">
                      <p:stCondLst>
                        <p:cond delay="indefinite"/>
                      </p:stCondLst>
                      <p:childTnLst>
                        <p:par>
                          <p:cTn id="223" fill="hold">
                            <p:stCondLst>
                              <p:cond delay="0"/>
                            </p:stCondLst>
                            <p:childTnLst>
                              <p:par>
                                <p:cTn id="2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/>
      <p:bldP spid="8" grpId="0"/>
      <p:bldP spid="9" grpId="0" animBg="1"/>
      <p:bldP spid="16" grpId="0" animBg="1"/>
      <p:bldP spid="19" grpId="0" animBg="1"/>
      <p:bldP spid="28" grpId="0" animBg="1"/>
      <p:bldP spid="28" grpId="1" animBg="1"/>
      <p:bldP spid="28" grpId="2" animBg="1"/>
      <p:bldP spid="28" grpId="3" animBg="1"/>
      <p:bldP spid="32" grpId="0" animBg="1"/>
      <p:bldP spid="32" grpId="1" animBg="1"/>
      <p:bldP spid="32" grpId="2" animBg="1"/>
      <p:bldP spid="32" grpId="3" animBg="1"/>
      <p:bldP spid="33" grpId="0" animBg="1"/>
      <p:bldP spid="33" grpId="1" animBg="1"/>
      <p:bldP spid="33" grpId="2" animBg="1"/>
      <p:bldP spid="33" grpId="3" animBg="1"/>
      <p:bldP spid="34" grpId="0" animBg="1"/>
      <p:bldP spid="34" grpId="1" animBg="1"/>
      <p:bldP spid="34" grpId="2" animBg="1"/>
      <p:bldP spid="34" grpId="3" animBg="1"/>
      <p:bldP spid="40" grpId="0"/>
      <p:bldP spid="41" grpId="0" animBg="1"/>
      <p:bldP spid="41" grpId="1" animBg="1"/>
      <p:bldP spid="46" grpId="0" animBg="1"/>
      <p:bldP spid="46" grpId="1" animBg="1"/>
      <p:bldP spid="47" grpId="0" animBg="1"/>
      <p:bldP spid="47" grpId="1" animBg="1"/>
      <p:bldP spid="48" grpId="0" animBg="1"/>
      <p:bldP spid="48" grpId="1" animBg="1"/>
      <p:bldP spid="49" grpId="0" animBg="1"/>
      <p:bldP spid="49" grpId="1" animBg="1"/>
      <p:bldP spid="54" grpId="0" animBg="1"/>
      <p:bldP spid="54" grpId="1" animBg="1"/>
      <p:bldP spid="54" grpId="2" animBg="1"/>
      <p:bldP spid="54" grpId="3" animBg="1"/>
      <p:bldP spid="55" grpId="0" animBg="1"/>
      <p:bldP spid="55" grpId="1" animBg="1"/>
      <p:bldP spid="55" grpId="2" animBg="1"/>
      <p:bldP spid="55" grpId="3" animBg="1"/>
      <p:bldP spid="56" grpId="0" animBg="1"/>
      <p:bldP spid="56" grpId="1" animBg="1"/>
      <p:bldP spid="56" grpId="2" animBg="1"/>
      <p:bldP spid="56" grpId="3" animBg="1"/>
      <p:bldP spid="57" grpId="0" animBg="1"/>
      <p:bldP spid="57" grpId="1" animBg="1"/>
      <p:bldP spid="57" grpId="2" animBg="1"/>
      <p:bldP spid="57" grpId="3" animBg="1"/>
      <p:bldP spid="62" grpId="0" animBg="1"/>
      <p:bldP spid="62" grpId="1" animBg="1"/>
      <p:bldP spid="62" grpId="2" animBg="1"/>
      <p:bldP spid="63" grpId="0" animBg="1"/>
      <p:bldP spid="63" grpId="1" animBg="1"/>
      <p:bldP spid="63" grpId="2" animBg="1"/>
      <p:bldP spid="64" grpId="0" animBg="1"/>
      <p:bldP spid="64" grpId="1" animBg="1"/>
      <p:bldP spid="64" grpId="2" animBg="1"/>
      <p:bldP spid="65" grpId="0" animBg="1"/>
      <p:bldP spid="65" grpId="1" animBg="1"/>
      <p:bldP spid="65" grpId="2" animBg="1"/>
      <p:bldP spid="66" grpId="0" animBg="1"/>
      <p:bldP spid="66" grpId="1" animBg="1"/>
      <p:bldP spid="67" grpId="0" animBg="1"/>
      <p:bldP spid="67" grpId="1" animBg="1"/>
      <p:bldP spid="67" grpId="2" animBg="1"/>
      <p:bldP spid="69" grpId="0" animBg="1"/>
      <p:bldP spid="69" grpId="1" animBg="1"/>
      <p:bldP spid="71" grpId="0" animBg="1"/>
      <p:bldP spid="71" grpId="1" animBg="1"/>
      <p:bldP spid="72" grpId="0" animBg="1"/>
      <p:bldP spid="74" grpId="0" animBg="1"/>
      <p:bldP spid="75" grpId="0"/>
      <p:bldP spid="76" grpId="0" animBg="1"/>
      <p:bldP spid="7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9920" y="1482989"/>
            <a:ext cx="8229600" cy="571500"/>
          </a:xfrm>
        </p:spPr>
        <p:txBody>
          <a:bodyPr>
            <a:normAutofit fontScale="90000"/>
          </a:bodyPr>
          <a:lstStyle/>
          <a:p>
            <a:r>
              <a:rPr lang="en-US" dirty="0"/>
              <a:t>Synchronization: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E97EF-BBC0-B94B-A7EF-108D787ED706}" type="slidenum">
              <a:rPr lang="en-US" altLang="en-US" smtClean="0"/>
              <a:pPr/>
              <a:t>24</a:t>
            </a:fld>
            <a:endParaRPr lang="en-US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3243649" y="2293345"/>
            <a:ext cx="213360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b="1" dirty="0"/>
              <a:t>L1 Constant cache</a:t>
            </a: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225" y="3574820"/>
            <a:ext cx="534430" cy="53443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5077" y="3714596"/>
            <a:ext cx="534430" cy="534430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250789" y="3092339"/>
            <a:ext cx="65730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>
                <a:solidFill>
                  <a:srgbClr val="C00000"/>
                </a:solidFill>
              </a:rPr>
              <a:t>Trojan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921816" y="3223096"/>
            <a:ext cx="65730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>
                <a:solidFill>
                  <a:srgbClr val="C00000"/>
                </a:solidFill>
              </a:rPr>
              <a:t>Spy</a:t>
            </a:r>
          </a:p>
        </p:txBody>
      </p:sp>
      <p:sp>
        <p:nvSpPr>
          <p:cNvPr id="6" name="Right Arrow 5"/>
          <p:cNvSpPr/>
          <p:nvPr/>
        </p:nvSpPr>
        <p:spPr>
          <a:xfrm>
            <a:off x="2279341" y="2860336"/>
            <a:ext cx="555779" cy="137723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Oval 6"/>
          <p:cNvSpPr/>
          <p:nvPr/>
        </p:nvSpPr>
        <p:spPr>
          <a:xfrm>
            <a:off x="1787439" y="2785961"/>
            <a:ext cx="305830" cy="286238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997421" y="2809200"/>
            <a:ext cx="158703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Wait (</a:t>
            </a:r>
            <a:r>
              <a:rPr lang="en-US" sz="1350" dirty="0" err="1"/>
              <a:t>ReadytoSend</a:t>
            </a:r>
            <a:r>
              <a:rPr lang="en-US" sz="1350" dirty="0"/>
              <a:t>)</a:t>
            </a:r>
          </a:p>
        </p:txBody>
      </p:sp>
      <p:sp>
        <p:nvSpPr>
          <p:cNvPr id="13" name="Right Arrow 12"/>
          <p:cNvSpPr/>
          <p:nvPr/>
        </p:nvSpPr>
        <p:spPr>
          <a:xfrm rot="10800000">
            <a:off x="6083293" y="3225212"/>
            <a:ext cx="555779" cy="137723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4" name="Oval 13"/>
          <p:cNvSpPr/>
          <p:nvPr/>
        </p:nvSpPr>
        <p:spPr>
          <a:xfrm>
            <a:off x="6842532" y="3150955"/>
            <a:ext cx="305830" cy="286238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6349" y="3150954"/>
            <a:ext cx="177952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Wait (</a:t>
            </a:r>
            <a:r>
              <a:rPr lang="en-US" sz="1350" dirty="0" err="1"/>
              <a:t>ReadytoReceive</a:t>
            </a:r>
            <a:r>
              <a:rPr lang="en-US" sz="1350" dirty="0"/>
              <a:t>)</a:t>
            </a:r>
          </a:p>
        </p:txBody>
      </p:sp>
      <p:sp>
        <p:nvSpPr>
          <p:cNvPr id="16" name="Oval 15"/>
          <p:cNvSpPr/>
          <p:nvPr/>
        </p:nvSpPr>
        <p:spPr>
          <a:xfrm>
            <a:off x="2494773" y="3555796"/>
            <a:ext cx="305830" cy="286238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7" name="Oval 16"/>
          <p:cNvSpPr/>
          <p:nvPr/>
        </p:nvSpPr>
        <p:spPr>
          <a:xfrm>
            <a:off x="2481276" y="3928034"/>
            <a:ext cx="305830" cy="286238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8" name="Oval 17"/>
          <p:cNvSpPr/>
          <p:nvPr/>
        </p:nvSpPr>
        <p:spPr>
          <a:xfrm>
            <a:off x="2485428" y="4300272"/>
            <a:ext cx="305830" cy="286238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9" name="Oval 18"/>
          <p:cNvSpPr/>
          <p:nvPr/>
        </p:nvSpPr>
        <p:spPr>
          <a:xfrm>
            <a:off x="2491554" y="4660492"/>
            <a:ext cx="305830" cy="286238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0" name="Oval 19"/>
          <p:cNvSpPr/>
          <p:nvPr/>
        </p:nvSpPr>
        <p:spPr>
          <a:xfrm>
            <a:off x="2481276" y="5032730"/>
            <a:ext cx="305830" cy="286238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1" name="Oval 20"/>
          <p:cNvSpPr/>
          <p:nvPr/>
        </p:nvSpPr>
        <p:spPr>
          <a:xfrm>
            <a:off x="2481275" y="5371612"/>
            <a:ext cx="305830" cy="286238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22" name="Right Arrow 21"/>
          <p:cNvSpPr/>
          <p:nvPr/>
        </p:nvSpPr>
        <p:spPr>
          <a:xfrm>
            <a:off x="1118153" y="4517648"/>
            <a:ext cx="871857" cy="142844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3" name="TextBox 22"/>
          <p:cNvSpPr txBox="1"/>
          <p:nvPr/>
        </p:nvSpPr>
        <p:spPr>
          <a:xfrm>
            <a:off x="982731" y="4669731"/>
            <a:ext cx="94859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/>
              <a:t>Thread 0-5</a:t>
            </a:r>
            <a:endParaRPr lang="en-US" sz="1350" dirty="0"/>
          </a:p>
        </p:txBody>
      </p:sp>
      <p:sp>
        <p:nvSpPr>
          <p:cNvPr id="24" name="TextBox 23"/>
          <p:cNvSpPr txBox="1"/>
          <p:nvPr/>
        </p:nvSpPr>
        <p:spPr>
          <a:xfrm>
            <a:off x="1017183" y="4236030"/>
            <a:ext cx="83388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sz="1350" dirty="0"/>
              <a:t>…</a:t>
            </a:r>
            <a:r>
              <a:rPr lang="en-US" sz="1350" dirty="0"/>
              <a:t>011001</a:t>
            </a:r>
          </a:p>
        </p:txBody>
      </p:sp>
      <p:sp>
        <p:nvSpPr>
          <p:cNvPr id="25" name="Right Arrow 24"/>
          <p:cNvSpPr/>
          <p:nvPr/>
        </p:nvSpPr>
        <p:spPr>
          <a:xfrm>
            <a:off x="6276505" y="4476099"/>
            <a:ext cx="871857" cy="142844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0" name="TextBox 29"/>
          <p:cNvSpPr txBox="1"/>
          <p:nvPr/>
        </p:nvSpPr>
        <p:spPr>
          <a:xfrm>
            <a:off x="6146630" y="4633783"/>
            <a:ext cx="94859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/>
              <a:t>Thread 0-5</a:t>
            </a:r>
            <a:endParaRPr lang="en-US" sz="1350" dirty="0"/>
          </a:p>
        </p:txBody>
      </p:sp>
      <p:sp>
        <p:nvSpPr>
          <p:cNvPr id="31" name="TextBox 30"/>
          <p:cNvSpPr txBox="1"/>
          <p:nvPr/>
        </p:nvSpPr>
        <p:spPr>
          <a:xfrm>
            <a:off x="6116486" y="4210864"/>
            <a:ext cx="114819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Receive 6 bits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7403" y="2652175"/>
            <a:ext cx="2932430" cy="3167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658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/>
      <p:bldP spid="13" grpId="0" animBg="1"/>
      <p:bldP spid="14" grpId="0" animBg="1"/>
      <p:bldP spid="15" grpId="0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/>
      <p:bldP spid="24" grpId="0"/>
      <p:bldP spid="25" grpId="0" animBg="1"/>
      <p:bldP spid="30" grpId="0"/>
      <p:bldP spid="3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E97EF-BBC0-B94B-A7EF-108D787ED706}" type="slidenum">
              <a:rPr lang="en-US" altLang="en-US" smtClean="0"/>
              <a:pPr/>
              <a:t>25</a:t>
            </a:fld>
            <a:endParaRPr lang="en-US" alt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1371600"/>
            <a:ext cx="8229600" cy="571500"/>
          </a:xfrm>
        </p:spPr>
        <p:txBody>
          <a:bodyPr>
            <a:normAutofit fontScale="90000"/>
          </a:bodyPr>
          <a:lstStyle/>
          <a:p>
            <a:r>
              <a:rPr lang="en-US" dirty="0"/>
              <a:t>Synchronization and Parallelization</a:t>
            </a:r>
          </a:p>
        </p:txBody>
      </p:sp>
      <p:sp>
        <p:nvSpPr>
          <p:cNvPr id="6" name="Rectangle 5"/>
          <p:cNvSpPr/>
          <p:nvPr/>
        </p:nvSpPr>
        <p:spPr>
          <a:xfrm>
            <a:off x="320278" y="2059186"/>
            <a:ext cx="8361760" cy="3180755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b="1" dirty="0">
              <a:solidFill>
                <a:schemeClr val="tx1"/>
              </a:solidFill>
            </a:endParaRPr>
          </a:p>
          <a:p>
            <a:pPr algn="ctr"/>
            <a:endParaRPr lang="en-US" sz="1500" b="1" dirty="0">
              <a:solidFill>
                <a:schemeClr val="tx1"/>
              </a:solidFill>
            </a:endParaRPr>
          </a:p>
          <a:p>
            <a:pPr algn="ctr"/>
            <a:endParaRPr lang="en-US" sz="1500" b="1" dirty="0">
              <a:solidFill>
                <a:schemeClr val="tx1"/>
              </a:solidFill>
            </a:endParaRPr>
          </a:p>
          <a:p>
            <a:pPr algn="ctr"/>
            <a:endParaRPr lang="en-US" sz="1500" b="1" dirty="0">
              <a:solidFill>
                <a:schemeClr val="tx1"/>
              </a:solidFill>
            </a:endParaRPr>
          </a:p>
          <a:p>
            <a:pPr algn="ctr"/>
            <a:endParaRPr lang="en-US" sz="1500" b="1" dirty="0">
              <a:solidFill>
                <a:schemeClr val="tx1"/>
              </a:solidFill>
            </a:endParaRPr>
          </a:p>
          <a:p>
            <a:pPr algn="ctr"/>
            <a:endParaRPr lang="en-US" sz="1500" b="1" dirty="0">
              <a:solidFill>
                <a:schemeClr val="tx1"/>
              </a:solidFill>
            </a:endParaRPr>
          </a:p>
          <a:p>
            <a:pPr algn="ctr"/>
            <a:endParaRPr lang="en-US" sz="1500" b="1" dirty="0">
              <a:solidFill>
                <a:schemeClr val="tx1"/>
              </a:solidFill>
            </a:endParaRPr>
          </a:p>
          <a:p>
            <a:pPr algn="ctr"/>
            <a:endParaRPr lang="en-US" sz="1500" b="1" dirty="0">
              <a:solidFill>
                <a:schemeClr val="tx1"/>
              </a:solidFill>
            </a:endParaRPr>
          </a:p>
          <a:p>
            <a:pPr algn="ctr"/>
            <a:endParaRPr lang="en-US" sz="1500" b="1" dirty="0">
              <a:solidFill>
                <a:schemeClr val="tx1"/>
              </a:solidFill>
            </a:endParaRPr>
          </a:p>
          <a:p>
            <a:pPr algn="ctr"/>
            <a:endParaRPr lang="en-US" sz="1500" b="1" dirty="0">
              <a:solidFill>
                <a:schemeClr val="tx1"/>
              </a:solidFill>
            </a:endParaRPr>
          </a:p>
          <a:p>
            <a:pPr algn="ctr"/>
            <a:endParaRPr lang="en-US" sz="1500" b="1" dirty="0">
              <a:solidFill>
                <a:schemeClr val="tx1"/>
              </a:solidFill>
            </a:endParaRPr>
          </a:p>
          <a:p>
            <a:pPr algn="ctr"/>
            <a:endParaRPr lang="en-US" sz="1500" b="1" dirty="0">
              <a:solidFill>
                <a:schemeClr val="tx1"/>
              </a:solidFill>
            </a:endParaRPr>
          </a:p>
          <a:p>
            <a:pPr algn="ctr"/>
            <a:r>
              <a:rPr lang="en-US" sz="1500" b="1" dirty="0">
                <a:solidFill>
                  <a:schemeClr val="tx1"/>
                </a:solidFill>
              </a:rPr>
              <a:t>GPU</a:t>
            </a:r>
          </a:p>
        </p:txBody>
      </p:sp>
      <p:sp>
        <p:nvSpPr>
          <p:cNvPr id="7" name="Rectangle 6"/>
          <p:cNvSpPr/>
          <p:nvPr/>
        </p:nvSpPr>
        <p:spPr>
          <a:xfrm>
            <a:off x="532302" y="2275188"/>
            <a:ext cx="2020330" cy="1742303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SM 0</a:t>
            </a:r>
          </a:p>
          <a:p>
            <a:pPr algn="ctr"/>
            <a:endParaRPr lang="en-US" sz="1350" dirty="0">
              <a:solidFill>
                <a:schemeClr val="tx1"/>
              </a:solidFill>
            </a:endParaRPr>
          </a:p>
          <a:p>
            <a:pPr algn="ctr"/>
            <a:endParaRPr lang="en-US" sz="1350" dirty="0">
              <a:solidFill>
                <a:schemeClr val="tx1"/>
              </a:solidFill>
            </a:endParaRPr>
          </a:p>
          <a:p>
            <a:pPr algn="ctr"/>
            <a:endParaRPr lang="en-US" sz="1350" dirty="0">
              <a:solidFill>
                <a:schemeClr val="tx1"/>
              </a:solidFill>
            </a:endParaRPr>
          </a:p>
          <a:p>
            <a:pPr algn="ctr"/>
            <a:endParaRPr lang="en-US" sz="1350" dirty="0">
              <a:solidFill>
                <a:schemeClr val="tx1"/>
              </a:solidFill>
            </a:endParaRPr>
          </a:p>
          <a:p>
            <a:pPr algn="ctr"/>
            <a:endParaRPr lang="en-US" sz="1350" dirty="0">
              <a:solidFill>
                <a:schemeClr val="tx1"/>
              </a:solidFill>
            </a:endParaRPr>
          </a:p>
          <a:p>
            <a:pPr algn="ctr"/>
            <a:endParaRPr lang="en-US" sz="1350" dirty="0">
              <a:solidFill>
                <a:schemeClr val="tx1"/>
              </a:solidFill>
            </a:endParaRPr>
          </a:p>
          <a:p>
            <a:pPr algn="ctr"/>
            <a:endParaRPr lang="en-US" sz="1350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745706" y="2275188"/>
            <a:ext cx="1975537" cy="1742303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SM 1</a:t>
            </a:r>
          </a:p>
          <a:p>
            <a:pPr algn="ctr"/>
            <a:endParaRPr lang="en-US" sz="1350" dirty="0">
              <a:solidFill>
                <a:schemeClr val="tx1"/>
              </a:solidFill>
            </a:endParaRPr>
          </a:p>
          <a:p>
            <a:pPr algn="ctr"/>
            <a:endParaRPr lang="en-US" sz="1350" dirty="0">
              <a:solidFill>
                <a:schemeClr val="tx1"/>
              </a:solidFill>
            </a:endParaRPr>
          </a:p>
          <a:p>
            <a:pPr algn="ctr"/>
            <a:endParaRPr lang="en-US" sz="1350" dirty="0">
              <a:solidFill>
                <a:schemeClr val="tx1"/>
              </a:solidFill>
            </a:endParaRPr>
          </a:p>
          <a:p>
            <a:pPr algn="ctr"/>
            <a:endParaRPr lang="en-US" sz="1350" dirty="0">
              <a:solidFill>
                <a:schemeClr val="tx1"/>
              </a:solidFill>
            </a:endParaRPr>
          </a:p>
          <a:p>
            <a:pPr algn="ctr"/>
            <a:endParaRPr lang="en-US" sz="1350" dirty="0">
              <a:solidFill>
                <a:schemeClr val="tx1"/>
              </a:solidFill>
            </a:endParaRPr>
          </a:p>
          <a:p>
            <a:pPr algn="ctr"/>
            <a:endParaRPr lang="en-US" sz="1350" dirty="0">
              <a:solidFill>
                <a:schemeClr val="tx1"/>
              </a:solidFill>
            </a:endParaRPr>
          </a:p>
          <a:p>
            <a:pPr algn="ctr"/>
            <a:endParaRPr lang="en-US" sz="1350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446040" y="2275188"/>
            <a:ext cx="2020330" cy="1742303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SM n</a:t>
            </a:r>
          </a:p>
          <a:p>
            <a:pPr algn="ctr"/>
            <a:endParaRPr lang="en-US" sz="1350" dirty="0">
              <a:solidFill>
                <a:schemeClr val="tx1"/>
              </a:solidFill>
            </a:endParaRPr>
          </a:p>
          <a:p>
            <a:pPr algn="ctr"/>
            <a:endParaRPr lang="en-US" sz="1350" dirty="0">
              <a:solidFill>
                <a:schemeClr val="tx1"/>
              </a:solidFill>
            </a:endParaRPr>
          </a:p>
          <a:p>
            <a:pPr algn="ctr"/>
            <a:endParaRPr lang="en-US" sz="1350" dirty="0">
              <a:solidFill>
                <a:schemeClr val="tx1"/>
              </a:solidFill>
            </a:endParaRPr>
          </a:p>
          <a:p>
            <a:pPr algn="ctr"/>
            <a:endParaRPr lang="en-US" sz="1350" dirty="0">
              <a:solidFill>
                <a:schemeClr val="tx1"/>
              </a:solidFill>
            </a:endParaRPr>
          </a:p>
          <a:p>
            <a:pPr algn="ctr"/>
            <a:endParaRPr lang="en-US" sz="1350" dirty="0">
              <a:solidFill>
                <a:schemeClr val="tx1"/>
              </a:solidFill>
            </a:endParaRPr>
          </a:p>
          <a:p>
            <a:pPr algn="ctr"/>
            <a:endParaRPr lang="en-US" sz="1350" dirty="0">
              <a:solidFill>
                <a:schemeClr val="tx1"/>
              </a:solidFill>
            </a:endParaRPr>
          </a:p>
          <a:p>
            <a:pPr algn="ctr"/>
            <a:endParaRPr lang="en-US" sz="1350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328783" y="2903965"/>
            <a:ext cx="50971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sz="2700" b="1" dirty="0"/>
              <a:t>…</a:t>
            </a:r>
            <a:endParaRPr lang="en-US" sz="1350" b="1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583" y="2689139"/>
            <a:ext cx="1723768" cy="118547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1590" y="2689139"/>
            <a:ext cx="1723768" cy="118547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4321" y="2689139"/>
            <a:ext cx="1723768" cy="1185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7018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Exclusive Colocation of Spy and Trojan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00250"/>
            <a:ext cx="8229600" cy="1503760"/>
          </a:xfrm>
        </p:spPr>
        <p:txBody>
          <a:bodyPr/>
          <a:lstStyle/>
          <a:p>
            <a:pPr marL="0" indent="0" algn="just">
              <a:buNone/>
            </a:pPr>
            <a:r>
              <a:rPr lang="en-US" sz="1800" dirty="0"/>
              <a:t>Concurrency limitations on GPU hardware (leftover policy):</a:t>
            </a:r>
          </a:p>
          <a:p>
            <a:pPr algn="just">
              <a:buFont typeface="Wingdings" charset="2"/>
              <a:buChar char="ü"/>
            </a:pPr>
            <a:r>
              <a:rPr lang="en-US" sz="1800" dirty="0">
                <a:solidFill>
                  <a:srgbClr val="FF0000"/>
                </a:solidFill>
              </a:rPr>
              <a:t>Shared Memory</a:t>
            </a:r>
          </a:p>
          <a:p>
            <a:pPr algn="just">
              <a:buFont typeface="Wingdings" charset="2"/>
              <a:buChar char="ü"/>
            </a:pPr>
            <a:r>
              <a:rPr lang="en-US" sz="1800" dirty="0">
                <a:solidFill>
                  <a:srgbClr val="FF0000"/>
                </a:solidFill>
              </a:rPr>
              <a:t>Register</a:t>
            </a:r>
          </a:p>
          <a:p>
            <a:pPr algn="just">
              <a:buFont typeface="Wingdings" charset="2"/>
              <a:buChar char="ü"/>
            </a:pPr>
            <a:r>
              <a:rPr lang="en-US" sz="1800" dirty="0">
                <a:solidFill>
                  <a:srgbClr val="FF0000"/>
                </a:solidFill>
              </a:rPr>
              <a:t>Number of Thread blocks</a:t>
            </a:r>
          </a:p>
          <a:p>
            <a:pPr marL="0" indent="0" algn="just">
              <a:buNone/>
            </a:pP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E97EF-BBC0-B94B-A7EF-108D787ED706}" type="slidenum">
              <a:rPr lang="en-US" altLang="en-US" smtClean="0"/>
              <a:pPr/>
              <a:t>26</a:t>
            </a:fld>
            <a:endParaRPr lang="en-US" altLang="en-US"/>
          </a:p>
        </p:txBody>
      </p:sp>
      <p:sp>
        <p:nvSpPr>
          <p:cNvPr id="8" name="Rectangle 7"/>
          <p:cNvSpPr/>
          <p:nvPr/>
        </p:nvSpPr>
        <p:spPr>
          <a:xfrm>
            <a:off x="3679728" y="3386137"/>
            <a:ext cx="4747021" cy="2271713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schemeClr val="tx1"/>
              </a:solidFill>
            </a:endParaRPr>
          </a:p>
          <a:p>
            <a:pPr algn="ctr"/>
            <a:endParaRPr lang="en-US" sz="1350" dirty="0">
              <a:solidFill>
                <a:schemeClr val="tx1"/>
              </a:solidFill>
            </a:endParaRPr>
          </a:p>
          <a:p>
            <a:pPr algn="ctr"/>
            <a:endParaRPr lang="en-US" sz="1350" dirty="0">
              <a:solidFill>
                <a:schemeClr val="tx1"/>
              </a:solidFill>
            </a:endParaRPr>
          </a:p>
          <a:p>
            <a:pPr algn="ctr"/>
            <a:endParaRPr lang="en-US" sz="1350" dirty="0">
              <a:solidFill>
                <a:schemeClr val="tx1"/>
              </a:solidFill>
            </a:endParaRPr>
          </a:p>
          <a:p>
            <a:pPr algn="ctr"/>
            <a:endParaRPr lang="en-US" sz="1350" dirty="0">
              <a:solidFill>
                <a:schemeClr val="tx1"/>
              </a:solidFill>
            </a:endParaRPr>
          </a:p>
          <a:p>
            <a:pPr algn="ctr"/>
            <a:endParaRPr lang="en-US" sz="1350" dirty="0">
              <a:solidFill>
                <a:schemeClr val="tx1"/>
              </a:solidFill>
            </a:endParaRPr>
          </a:p>
          <a:p>
            <a:pPr algn="ctr"/>
            <a:endParaRPr lang="en-US" sz="1350" dirty="0">
              <a:solidFill>
                <a:schemeClr val="tx1"/>
              </a:solidFill>
            </a:endParaRPr>
          </a:p>
          <a:p>
            <a:pPr algn="ctr"/>
            <a:endParaRPr lang="en-US" sz="1350" dirty="0">
              <a:solidFill>
                <a:schemeClr val="tx1"/>
              </a:solidFill>
            </a:endParaRPr>
          </a:p>
          <a:p>
            <a:pPr algn="ctr"/>
            <a:endParaRPr lang="en-US" sz="1350" dirty="0">
              <a:solidFill>
                <a:schemeClr val="tx1"/>
              </a:solidFill>
            </a:endParaRPr>
          </a:p>
          <a:p>
            <a:pPr algn="ctr"/>
            <a:r>
              <a:rPr lang="en-US" sz="1500" b="1" dirty="0">
                <a:solidFill>
                  <a:schemeClr val="tx1"/>
                </a:solidFill>
              </a:rPr>
              <a:t>                                                                      GPU</a:t>
            </a:r>
            <a:r>
              <a:rPr lang="en-US" sz="1350" dirty="0">
                <a:solidFill>
                  <a:schemeClr val="tx1"/>
                </a:solidFill>
              </a:rPr>
              <a:t>                 </a:t>
            </a:r>
          </a:p>
        </p:txBody>
      </p:sp>
      <p:sp>
        <p:nvSpPr>
          <p:cNvPr id="10" name="Rectangle 9"/>
          <p:cNvSpPr/>
          <p:nvPr/>
        </p:nvSpPr>
        <p:spPr>
          <a:xfrm>
            <a:off x="3900488" y="3620774"/>
            <a:ext cx="1810940" cy="1726324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  <a:p>
            <a:pPr algn="ctr"/>
            <a:endParaRPr lang="en-US" sz="1350" dirty="0"/>
          </a:p>
          <a:p>
            <a:pPr algn="ctr"/>
            <a:endParaRPr lang="en-US" sz="1350" dirty="0"/>
          </a:p>
          <a:p>
            <a:pPr algn="ctr"/>
            <a:endParaRPr lang="en-US" sz="1350" dirty="0"/>
          </a:p>
          <a:p>
            <a:pPr algn="ctr"/>
            <a:endParaRPr lang="en-US" sz="1350" dirty="0"/>
          </a:p>
          <a:p>
            <a:pPr algn="ctr"/>
            <a:endParaRPr lang="en-US" sz="1350" dirty="0"/>
          </a:p>
          <a:p>
            <a:pPr algn="ctr"/>
            <a:endParaRPr lang="en-US" sz="1350" dirty="0"/>
          </a:p>
          <a:p>
            <a:pPr algn="ctr"/>
            <a:r>
              <a:rPr lang="en-US" sz="1350" dirty="0">
                <a:solidFill>
                  <a:schemeClr val="tx1"/>
                </a:solidFill>
              </a:rPr>
              <a:t>SM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036251" y="3930883"/>
            <a:ext cx="108227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sz="2100" b="1" dirty="0"/>
              <a:t>…</a:t>
            </a:r>
            <a:endParaRPr lang="en-US" sz="2100" b="1" dirty="0"/>
          </a:p>
        </p:txBody>
      </p:sp>
      <p:sp>
        <p:nvSpPr>
          <p:cNvPr id="15" name="Rectangle 14"/>
          <p:cNvSpPr/>
          <p:nvPr/>
        </p:nvSpPr>
        <p:spPr>
          <a:xfrm>
            <a:off x="831764" y="2093514"/>
            <a:ext cx="2520778" cy="97000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6" name="Rounded Rectangle 15"/>
          <p:cNvSpPr/>
          <p:nvPr/>
        </p:nvSpPr>
        <p:spPr>
          <a:xfrm>
            <a:off x="1007848" y="2561526"/>
            <a:ext cx="426308" cy="361435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TB</a:t>
            </a:r>
            <a:r>
              <a:rPr lang="en-US" sz="1050" b="1" baseline="-25000" dirty="0">
                <a:solidFill>
                  <a:schemeClr val="tx1"/>
                </a:solidFill>
              </a:rPr>
              <a:t>0</a:t>
            </a:r>
            <a:endParaRPr lang="en-US" sz="1350" b="1" dirty="0">
              <a:solidFill>
                <a:schemeClr val="tx1"/>
              </a:solidFill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1577803" y="2561526"/>
            <a:ext cx="426308" cy="361435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TB</a:t>
            </a:r>
            <a:r>
              <a:rPr lang="en-US" sz="1050" b="1" baseline="-25000" dirty="0">
                <a:solidFill>
                  <a:schemeClr val="tx1"/>
                </a:solidFill>
              </a:rPr>
              <a:t>1</a:t>
            </a:r>
            <a:endParaRPr lang="en-US" sz="1050" b="1" dirty="0">
              <a:solidFill>
                <a:schemeClr val="tx1"/>
              </a:solidFill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2784905" y="2561525"/>
            <a:ext cx="426308" cy="361435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 err="1">
                <a:solidFill>
                  <a:schemeClr val="tx1"/>
                </a:solidFill>
              </a:rPr>
              <a:t>TB</a:t>
            </a:r>
            <a:r>
              <a:rPr lang="en-US" sz="1050" b="1" baseline="-25000" dirty="0" err="1">
                <a:solidFill>
                  <a:schemeClr val="tx1"/>
                </a:solidFill>
              </a:rPr>
              <a:t>n</a:t>
            </a:r>
            <a:endParaRPr lang="en-US" sz="1050" b="1" dirty="0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5099223" y="2050650"/>
            <a:ext cx="2520778" cy="97000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Rounded Rectangle 19"/>
          <p:cNvSpPr/>
          <p:nvPr/>
        </p:nvSpPr>
        <p:spPr>
          <a:xfrm>
            <a:off x="5275306" y="2557278"/>
            <a:ext cx="426308" cy="361435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TB</a:t>
            </a:r>
            <a:r>
              <a:rPr lang="en-US" sz="1050" b="1" baseline="-25000" dirty="0">
                <a:solidFill>
                  <a:schemeClr val="tx1"/>
                </a:solidFill>
              </a:rPr>
              <a:t>0</a:t>
            </a:r>
            <a:endParaRPr lang="en-US" sz="1350" b="1" dirty="0">
              <a:solidFill>
                <a:schemeClr val="tx1"/>
              </a:solidFill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5845261" y="2557278"/>
            <a:ext cx="426308" cy="361435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TB</a:t>
            </a:r>
            <a:r>
              <a:rPr lang="en-US" sz="1050" b="1" baseline="-25000" dirty="0">
                <a:solidFill>
                  <a:schemeClr val="tx1"/>
                </a:solidFill>
              </a:rPr>
              <a:t>1</a:t>
            </a:r>
            <a:endParaRPr lang="en-US" sz="1050" b="1" dirty="0">
              <a:solidFill>
                <a:schemeClr val="tx1"/>
              </a:solidFill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7052363" y="2557277"/>
            <a:ext cx="426308" cy="361435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 err="1">
                <a:solidFill>
                  <a:schemeClr val="tx1"/>
                </a:solidFill>
              </a:rPr>
              <a:t>TB</a:t>
            </a:r>
            <a:r>
              <a:rPr lang="en-US" sz="1050" b="1" baseline="-25000" dirty="0" err="1">
                <a:solidFill>
                  <a:schemeClr val="tx1"/>
                </a:solidFill>
              </a:rPr>
              <a:t>n</a:t>
            </a:r>
            <a:endParaRPr lang="en-US" sz="1050" b="1" dirty="0">
              <a:solidFill>
                <a:schemeClr val="tx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295143" y="2163020"/>
            <a:ext cx="148976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b="1" dirty="0">
                <a:solidFill>
                  <a:srgbClr val="FF0000"/>
                </a:solidFill>
              </a:rPr>
              <a:t>Spy 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562601" y="2156064"/>
            <a:ext cx="148976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b="1" dirty="0">
                <a:solidFill>
                  <a:srgbClr val="FF0000"/>
                </a:solidFill>
              </a:rPr>
              <a:t>Trojan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8467" y="1995910"/>
            <a:ext cx="464779" cy="425054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3299" y="1975806"/>
            <a:ext cx="423727" cy="423727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2471795" y="3833521"/>
            <a:ext cx="148976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b="1" dirty="0">
                <a:solidFill>
                  <a:srgbClr val="FF0000"/>
                </a:solidFill>
              </a:rPr>
              <a:t>Spy </a:t>
            </a: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8528" y="3792574"/>
            <a:ext cx="464779" cy="425054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5546488" y="4368679"/>
            <a:ext cx="148976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b="1" dirty="0">
                <a:solidFill>
                  <a:srgbClr val="FF0000"/>
                </a:solidFill>
              </a:rPr>
              <a:t>Trojan</a:t>
            </a: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6144" y="4310357"/>
            <a:ext cx="423727" cy="423727"/>
          </a:xfrm>
          <a:prstGeom prst="rect">
            <a:avLst/>
          </a:prstGeom>
        </p:spPr>
      </p:pic>
      <p:grpSp>
        <p:nvGrpSpPr>
          <p:cNvPr id="38" name="Group 37"/>
          <p:cNvGrpSpPr/>
          <p:nvPr/>
        </p:nvGrpSpPr>
        <p:grpSpPr>
          <a:xfrm>
            <a:off x="389939" y="3838458"/>
            <a:ext cx="2044883" cy="1791250"/>
            <a:chOff x="168899" y="4012467"/>
            <a:chExt cx="3886971" cy="2428875"/>
          </a:xfrm>
        </p:grpSpPr>
        <p:sp>
          <p:nvSpPr>
            <p:cNvPr id="32" name="Cloud 31"/>
            <p:cNvSpPr/>
            <p:nvPr/>
          </p:nvSpPr>
          <p:spPr>
            <a:xfrm>
              <a:off x="168899" y="4012467"/>
              <a:ext cx="3500437" cy="2428875"/>
            </a:xfrm>
            <a:prstGeom prst="cloud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33" name="TextBox 32"/>
            <p:cNvSpPr txBox="1"/>
            <p:nvPr/>
          </p:nvSpPr>
          <p:spPr>
            <a:xfrm rot="17204343">
              <a:off x="259204" y="4725083"/>
              <a:ext cx="1257300" cy="4387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b="1" dirty="0" err="1"/>
                <a:t>Kmeans</a:t>
              </a:r>
              <a:endParaRPr lang="en-US" sz="900" b="1" dirty="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245754" y="4413114"/>
              <a:ext cx="2153710" cy="313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b="1" dirty="0"/>
                <a:t>Back Propagation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 rot="20653734">
              <a:off x="1039398" y="4835703"/>
              <a:ext cx="2214564" cy="313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b="1" dirty="0"/>
                <a:t>Heart Wall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 rot="19971656">
              <a:off x="1031936" y="5148776"/>
              <a:ext cx="3023934" cy="313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b="1"/>
                <a:t>K-Nearest Neighbor</a:t>
              </a:r>
              <a:endParaRPr lang="en-US" sz="900" b="1" dirty="0"/>
            </a:p>
          </p:txBody>
        </p:sp>
        <p:sp>
          <p:nvSpPr>
            <p:cNvPr id="37" name="TextBox 36"/>
            <p:cNvSpPr txBox="1"/>
            <p:nvPr/>
          </p:nvSpPr>
          <p:spPr>
            <a:xfrm rot="451350">
              <a:off x="621058" y="5559245"/>
              <a:ext cx="1415940" cy="4069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mr-IN" sz="1350" b="1" dirty="0"/>
                <a:t>…</a:t>
              </a:r>
              <a:endParaRPr lang="en-US" sz="1350" b="1" dirty="0"/>
            </a:p>
          </p:txBody>
        </p:sp>
      </p:grpSp>
      <p:sp>
        <p:nvSpPr>
          <p:cNvPr id="39" name="Right Arrow 38"/>
          <p:cNvSpPr/>
          <p:nvPr/>
        </p:nvSpPr>
        <p:spPr>
          <a:xfrm>
            <a:off x="2361691" y="4892944"/>
            <a:ext cx="1554778" cy="210143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ysClr val="windowText" lastClr="000000"/>
              </a:solidFill>
            </a:endParaRPr>
          </a:p>
        </p:txBody>
      </p:sp>
      <p:sp>
        <p:nvSpPr>
          <p:cNvPr id="40" name="Multiply 39"/>
          <p:cNvSpPr/>
          <p:nvPr/>
        </p:nvSpPr>
        <p:spPr>
          <a:xfrm>
            <a:off x="2642100" y="4709833"/>
            <a:ext cx="725070" cy="552670"/>
          </a:xfrm>
          <a:prstGeom prst="mathMultiply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1" name="TextBox 40"/>
          <p:cNvSpPr txBox="1"/>
          <p:nvPr/>
        </p:nvSpPr>
        <p:spPr>
          <a:xfrm>
            <a:off x="2228296" y="5240567"/>
            <a:ext cx="140375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b="1" dirty="0"/>
              <a:t>No Resource Left!</a:t>
            </a:r>
          </a:p>
        </p:txBody>
      </p:sp>
      <p:sp>
        <p:nvSpPr>
          <p:cNvPr id="45" name="Rectangle 44"/>
          <p:cNvSpPr/>
          <p:nvPr/>
        </p:nvSpPr>
        <p:spPr>
          <a:xfrm>
            <a:off x="4112758" y="3789002"/>
            <a:ext cx="1360885" cy="42862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Shared Memory</a:t>
            </a:r>
          </a:p>
        </p:txBody>
      </p:sp>
      <p:sp>
        <p:nvSpPr>
          <p:cNvPr id="46" name="Rectangle 45"/>
          <p:cNvSpPr/>
          <p:nvPr/>
        </p:nvSpPr>
        <p:spPr>
          <a:xfrm>
            <a:off x="4125515" y="4292866"/>
            <a:ext cx="1360885" cy="42862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Register</a:t>
            </a:r>
          </a:p>
        </p:txBody>
      </p:sp>
      <p:sp>
        <p:nvSpPr>
          <p:cNvPr id="47" name="Rectangle 46"/>
          <p:cNvSpPr/>
          <p:nvPr/>
        </p:nvSpPr>
        <p:spPr>
          <a:xfrm>
            <a:off x="4112758" y="3796145"/>
            <a:ext cx="1360885" cy="428625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Shared Memory</a:t>
            </a:r>
          </a:p>
        </p:txBody>
      </p:sp>
      <p:sp>
        <p:nvSpPr>
          <p:cNvPr id="48" name="Rectangle 47"/>
          <p:cNvSpPr/>
          <p:nvPr/>
        </p:nvSpPr>
        <p:spPr>
          <a:xfrm>
            <a:off x="4117728" y="4299641"/>
            <a:ext cx="1360885" cy="428625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Register</a:t>
            </a:r>
          </a:p>
        </p:txBody>
      </p:sp>
      <p:sp>
        <p:nvSpPr>
          <p:cNvPr id="49" name="Rectangle 48"/>
          <p:cNvSpPr/>
          <p:nvPr/>
        </p:nvSpPr>
        <p:spPr>
          <a:xfrm>
            <a:off x="4117728" y="4299641"/>
            <a:ext cx="150019" cy="428625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0" name="Rectangle 49"/>
          <p:cNvSpPr/>
          <p:nvPr/>
        </p:nvSpPr>
        <p:spPr>
          <a:xfrm>
            <a:off x="0" y="2735556"/>
            <a:ext cx="9144000" cy="1957388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ysClr val="windowText" lastClr="000000"/>
                </a:solidFill>
              </a:rPr>
              <a:t>Prevented </a:t>
            </a:r>
            <a:r>
              <a:rPr lang="en-US" sz="2400" b="1" dirty="0">
                <a:solidFill>
                  <a:sysClr val="windowText" lastClr="000000"/>
                </a:solidFill>
              </a:rPr>
              <a:t>interference from </a:t>
            </a:r>
            <a:r>
              <a:rPr lang="en-US" sz="2400" b="1" dirty="0" err="1">
                <a:solidFill>
                  <a:sysClr val="windowText" lastClr="000000"/>
                </a:solidFill>
              </a:rPr>
              <a:t>Rodinia</a:t>
            </a:r>
            <a:r>
              <a:rPr lang="en-US" sz="2400" b="1" dirty="0">
                <a:solidFill>
                  <a:sysClr val="windowText" lastClr="000000"/>
                </a:solidFill>
              </a:rPr>
              <a:t> Benchmark workloads on covert communication and achieved error free communication in all cases.</a:t>
            </a:r>
          </a:p>
        </p:txBody>
      </p:sp>
    </p:spTree>
    <p:extLst>
      <p:ext uri="{BB962C8B-B14F-4D97-AF65-F5344CB8AC3E}">
        <p14:creationId xmlns:p14="http://schemas.microsoft.com/office/powerpoint/2010/main" val="3426070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animBg="1"/>
      <p:bldP spid="10" grpId="0" animBg="1"/>
      <p:bldP spid="6" grpId="0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/>
      <p:bldP spid="24" grpId="0"/>
      <p:bldP spid="28" grpId="0"/>
      <p:bldP spid="30" grpId="0"/>
      <p:bldP spid="39" grpId="0" animBg="1"/>
      <p:bldP spid="40" grpId="0" animBg="1"/>
      <p:bldP spid="41" grpId="0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E97EF-BBC0-B94B-A7EF-108D787ED706}" type="slidenum">
              <a:rPr lang="en-US" altLang="en-US" smtClean="0"/>
              <a:pPr/>
              <a:t>27</a:t>
            </a:fld>
            <a:endParaRPr lang="en-US" alt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369936" y="458888"/>
            <a:ext cx="8229600" cy="571500"/>
          </a:xfrm>
        </p:spPr>
        <p:txBody>
          <a:bodyPr>
            <a:normAutofit fontScale="90000"/>
          </a:bodyPr>
          <a:lstStyle/>
          <a:p>
            <a:r>
              <a:rPr lang="en-US" dirty="0"/>
              <a:t>Performance</a:t>
            </a:r>
          </a:p>
        </p:txBody>
      </p:sp>
      <p:sp>
        <p:nvSpPr>
          <p:cNvPr id="10" name="Rectangle 9"/>
          <p:cNvSpPr/>
          <p:nvPr/>
        </p:nvSpPr>
        <p:spPr>
          <a:xfrm>
            <a:off x="1332671" y="1266256"/>
            <a:ext cx="5818585" cy="327898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3406" y="1415084"/>
            <a:ext cx="5475683" cy="3087291"/>
          </a:xfrm>
          <a:prstGeom prst="rect">
            <a:avLst/>
          </a:prstGeom>
        </p:spPr>
      </p:pic>
      <p:sp>
        <p:nvSpPr>
          <p:cNvPr id="19" name="Curved Up Arrow 18"/>
          <p:cNvSpPr/>
          <p:nvPr/>
        </p:nvSpPr>
        <p:spPr>
          <a:xfrm rot="10800000" flipH="1">
            <a:off x="2666517" y="2599031"/>
            <a:ext cx="1377206" cy="218401"/>
          </a:xfrm>
          <a:prstGeom prst="curvedUpArrow">
            <a:avLst>
              <a:gd name="adj1" fmla="val 25000"/>
              <a:gd name="adj2" fmla="val 50000"/>
              <a:gd name="adj3" fmla="val 2843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sp>
        <p:nvSpPr>
          <p:cNvPr id="20" name="Curved Up Arrow 19"/>
          <p:cNvSpPr/>
          <p:nvPr/>
        </p:nvSpPr>
        <p:spPr>
          <a:xfrm rot="10800000" flipH="1">
            <a:off x="3947281" y="2222302"/>
            <a:ext cx="1425180" cy="311667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sp>
        <p:nvSpPr>
          <p:cNvPr id="21" name="Curved Up Arrow 20"/>
          <p:cNvSpPr/>
          <p:nvPr/>
        </p:nvSpPr>
        <p:spPr>
          <a:xfrm rot="10800000" flipH="1">
            <a:off x="5256374" y="1635772"/>
            <a:ext cx="1418631" cy="311667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 flipH="1">
            <a:off x="2972657" y="2263220"/>
            <a:ext cx="674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1.7 x</a:t>
            </a:r>
          </a:p>
        </p:txBody>
      </p:sp>
      <p:sp>
        <p:nvSpPr>
          <p:cNvPr id="23" name="TextBox 22"/>
          <p:cNvSpPr txBox="1"/>
          <p:nvPr/>
        </p:nvSpPr>
        <p:spPr>
          <a:xfrm flipH="1">
            <a:off x="4279963" y="1871574"/>
            <a:ext cx="674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3.8 x</a:t>
            </a:r>
          </a:p>
        </p:txBody>
      </p:sp>
      <p:sp>
        <p:nvSpPr>
          <p:cNvPr id="24" name="TextBox 23"/>
          <p:cNvSpPr txBox="1"/>
          <p:nvPr/>
        </p:nvSpPr>
        <p:spPr>
          <a:xfrm flipH="1">
            <a:off x="5613810" y="1317873"/>
            <a:ext cx="894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12.9 </a:t>
            </a:r>
            <a:r>
              <a:rPr lang="en-US" dirty="0"/>
              <a:t>x</a:t>
            </a:r>
          </a:p>
        </p:txBody>
      </p:sp>
      <p:sp>
        <p:nvSpPr>
          <p:cNvPr id="25" name="Rectangle 24"/>
          <p:cNvSpPr/>
          <p:nvPr/>
        </p:nvSpPr>
        <p:spPr>
          <a:xfrm>
            <a:off x="-55067" y="4671232"/>
            <a:ext cx="9144000" cy="1703735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Error-free bandwidth of over 4 Mbps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Constructing and Characterizing Covert Channels on GPUs [Micro 2017]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36CE4BB-538B-EF48-A0C2-D68A65E3E9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2201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9" grpId="1" animBg="1"/>
      <p:bldP spid="20" grpId="1" animBg="1"/>
      <p:bldP spid="21" grpId="1" animBg="1"/>
      <p:bldP spid="22" grpId="1"/>
      <p:bldP spid="23" grpId="1"/>
      <p:bldP spid="24" grpId="1"/>
      <p:bldP spid="2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DAA3F1-F322-A645-9AC2-7ABCD03AC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9E8EC-5ACB-094A-9D12-CEB7E9208584}" type="slidenum">
              <a:rPr lang="en-US" smtClean="0"/>
              <a:t>28</a:t>
            </a:fld>
            <a:endParaRPr lang="en-US"/>
          </a:p>
        </p:txBody>
      </p:sp>
      <p:sp>
        <p:nvSpPr>
          <p:cNvPr id="5" name="Rectangle: Rounded Corners 9">
            <a:extLst>
              <a:ext uri="{FF2B5EF4-FFF2-40B4-BE49-F238E27FC236}">
                <a16:creationId xmlns:a16="http://schemas.microsoft.com/office/drawing/2014/main" id="{FFD7BEE0-AE45-8249-B0B4-317B7FD69D7E}"/>
              </a:ext>
            </a:extLst>
          </p:cNvPr>
          <p:cNvSpPr/>
          <p:nvPr/>
        </p:nvSpPr>
        <p:spPr>
          <a:xfrm>
            <a:off x="1422643" y="960744"/>
            <a:ext cx="6460435" cy="4902072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0CCFB7-A6C0-134A-B1B1-3085F690C095}"/>
              </a:ext>
            </a:extLst>
          </p:cNvPr>
          <p:cNvSpPr txBox="1"/>
          <p:nvPr/>
        </p:nvSpPr>
        <p:spPr>
          <a:xfrm>
            <a:off x="1956044" y="2226024"/>
            <a:ext cx="46869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C00000"/>
                </a:solidFill>
              </a:rPr>
              <a:t>Side Channel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097069B-3B5D-9F4E-A4F0-4F1514DDAF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5443" y="1191071"/>
            <a:ext cx="4222507" cy="447585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D724E55-29C8-0840-B939-A952A5A8289E}"/>
              </a:ext>
            </a:extLst>
          </p:cNvPr>
          <p:cNvSpPr txBox="1"/>
          <p:nvPr/>
        </p:nvSpPr>
        <p:spPr>
          <a:xfrm>
            <a:off x="3246958" y="5954138"/>
            <a:ext cx="26500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Side channels?</a:t>
            </a:r>
          </a:p>
        </p:txBody>
      </p:sp>
    </p:spTree>
    <p:extLst>
      <p:ext uri="{BB962C8B-B14F-4D97-AF65-F5344CB8AC3E}">
        <p14:creationId xmlns:p14="http://schemas.microsoft.com/office/powerpoint/2010/main" val="23367076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76250" y="259644"/>
            <a:ext cx="8161867" cy="930528"/>
          </a:xfrm>
        </p:spPr>
        <p:txBody>
          <a:bodyPr>
            <a:normAutofit fontScale="90000"/>
          </a:bodyPr>
          <a:lstStyle/>
          <a:p>
            <a:r>
              <a:rPr lang="en-US" dirty="0"/>
              <a:t>Finer grain </a:t>
            </a:r>
            <a:r>
              <a:rPr lang="en-US" dirty="0" err="1"/>
              <a:t>microarchitectural</a:t>
            </a:r>
            <a:r>
              <a:rPr lang="en-US" dirty="0"/>
              <a:t> channels</a:t>
            </a:r>
          </a:p>
        </p:txBody>
      </p:sp>
      <p:sp>
        <p:nvSpPr>
          <p:cNvPr id="5" name="Rectangle 4"/>
          <p:cNvSpPr/>
          <p:nvPr/>
        </p:nvSpPr>
        <p:spPr>
          <a:xfrm>
            <a:off x="628650" y="2160602"/>
            <a:ext cx="139454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defRPr/>
            </a:pPr>
            <a:r>
              <a:rPr lang="en-US" sz="2000" b="1" dirty="0"/>
              <a:t>Co-location</a:t>
            </a:r>
            <a:endParaRPr lang="en-US" b="1" dirty="0"/>
          </a:p>
        </p:txBody>
      </p:sp>
      <p:sp>
        <p:nvSpPr>
          <p:cNvPr id="6" name="Rectangle 5"/>
          <p:cNvSpPr/>
          <p:nvPr/>
        </p:nvSpPr>
        <p:spPr>
          <a:xfrm>
            <a:off x="538524" y="3768430"/>
            <a:ext cx="184422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n-US" sz="2000" b="1" dirty="0"/>
              <a:t>D-cache attacks</a:t>
            </a:r>
          </a:p>
        </p:txBody>
      </p:sp>
      <p:sp>
        <p:nvSpPr>
          <p:cNvPr id="7" name="Rectangle 6"/>
          <p:cNvSpPr/>
          <p:nvPr/>
        </p:nvSpPr>
        <p:spPr>
          <a:xfrm>
            <a:off x="538524" y="5002808"/>
            <a:ext cx="170951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b="1" dirty="0"/>
              <a:t>Control flow </a:t>
            </a:r>
          </a:p>
          <a:p>
            <a:pPr algn="just"/>
            <a:r>
              <a:rPr lang="en-US" sz="2000" b="1" dirty="0"/>
              <a:t>based attacks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297658" y="1075222"/>
            <a:ext cx="10146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CPU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571496" y="1045084"/>
            <a:ext cx="10146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GPU</a:t>
            </a:r>
          </a:p>
        </p:txBody>
      </p:sp>
      <p:sp>
        <p:nvSpPr>
          <p:cNvPr id="10" name="Rectangle 9"/>
          <p:cNvSpPr/>
          <p:nvPr/>
        </p:nvSpPr>
        <p:spPr>
          <a:xfrm>
            <a:off x="2901716" y="2006713"/>
            <a:ext cx="237757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n-US" sz="2000" baseline="0" dirty="0"/>
              <a:t>Possible on different </a:t>
            </a:r>
          </a:p>
          <a:p>
            <a:pPr algn="just"/>
            <a:r>
              <a:rPr lang="en-US" sz="2000" baseline="0" dirty="0"/>
              <a:t>cores / same core</a:t>
            </a:r>
            <a:endParaRPr lang="en-US" sz="2000" dirty="0"/>
          </a:p>
        </p:txBody>
      </p:sp>
      <p:sp>
        <p:nvSpPr>
          <p:cNvPr id="11" name="Rectangle 10"/>
          <p:cNvSpPr/>
          <p:nvPr/>
        </p:nvSpPr>
        <p:spPr>
          <a:xfrm>
            <a:off x="5645285" y="1852825"/>
            <a:ext cx="286706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dirty="0"/>
              <a:t>Concurrent apps not possible in all scenarios (e.g. Graphics and CUDA)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702060" y="3460654"/>
            <a:ext cx="220583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charset="0"/>
              <a:buChar char="•"/>
            </a:pPr>
            <a:r>
              <a:rPr lang="en-US" sz="2000" dirty="0" err="1"/>
              <a:t>Prime+Probe</a:t>
            </a:r>
            <a:r>
              <a:rPr lang="en-US" sz="2000" dirty="0"/>
              <a:t> </a:t>
            </a:r>
            <a:r>
              <a:rPr lang="en-US" sz="2000" baseline="0" dirty="0"/>
              <a:t> </a:t>
            </a:r>
          </a:p>
          <a:p>
            <a:pPr marL="285750" indent="-285750" algn="just">
              <a:buFont typeface="Arial" charset="0"/>
              <a:buChar char="•"/>
            </a:pPr>
            <a:r>
              <a:rPr lang="en-US" sz="2000" dirty="0" err="1"/>
              <a:t>Flush+Reload</a:t>
            </a:r>
            <a:endParaRPr lang="en-US" sz="2000" dirty="0"/>
          </a:p>
          <a:p>
            <a:pPr marL="285750" indent="-285750" algn="just">
              <a:buFont typeface="Arial" charset="0"/>
              <a:buChar char="•"/>
            </a:pPr>
            <a:r>
              <a:rPr lang="mr-IN" sz="2000" dirty="0"/>
              <a:t>…</a:t>
            </a:r>
            <a:endParaRPr lang="en-US" sz="2000" dirty="0"/>
          </a:p>
        </p:txBody>
      </p:sp>
      <p:sp>
        <p:nvSpPr>
          <p:cNvPr id="13" name="Rectangle 12"/>
          <p:cNvSpPr/>
          <p:nvPr/>
        </p:nvSpPr>
        <p:spPr>
          <a:xfrm>
            <a:off x="2651761" y="5022448"/>
            <a:ext cx="251811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charset="0"/>
              <a:buChar char="•"/>
            </a:pPr>
            <a:r>
              <a:rPr lang="en-US" sz="2000" dirty="0"/>
              <a:t>I-cache  attack</a:t>
            </a:r>
          </a:p>
          <a:p>
            <a:pPr marL="285750" indent="-285750" algn="just">
              <a:buFont typeface="Arial" charset="0"/>
              <a:buChar char="•"/>
            </a:pPr>
            <a:r>
              <a:rPr lang="en-US" sz="2000" dirty="0"/>
              <a:t>branch prediction attacks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473599" y="3460654"/>
            <a:ext cx="316451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charset="0"/>
              <a:buChar char="•"/>
            </a:pPr>
            <a:r>
              <a:rPr lang="en-US" sz="2000" dirty="0"/>
              <a:t>Difficult (many active threads and small caches) </a:t>
            </a:r>
          </a:p>
          <a:p>
            <a:pPr marL="285750" indent="-285750" algn="just">
              <a:buFont typeface="Arial" charset="0"/>
              <a:buChar char="•"/>
            </a:pPr>
            <a:r>
              <a:rPr lang="en-US" sz="2000" dirty="0"/>
              <a:t>No flush instruction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473599" y="5022448"/>
            <a:ext cx="303874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charset="0"/>
              <a:buChar char="•"/>
            </a:pPr>
            <a:r>
              <a:rPr lang="en-US" sz="2000" dirty="0"/>
              <a:t>SIMT computational model limits this leakage </a:t>
            </a:r>
          </a:p>
          <a:p>
            <a:pPr marL="285750" indent="-285750" algn="just">
              <a:buFont typeface="Arial" charset="0"/>
              <a:buChar char="•"/>
            </a:pPr>
            <a:r>
              <a:rPr lang="en-US" sz="2000" dirty="0"/>
              <a:t>No branch prediction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225CA-ED81-104B-A9F9-9803DEB0FEC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1741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6DDF14-4661-5A43-803F-A2261BCA2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83005D5-6422-654B-8D87-D8A6543005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958" y="426721"/>
            <a:ext cx="9150958" cy="6021152"/>
          </a:xfrm>
        </p:spPr>
      </p:pic>
    </p:spTree>
    <p:extLst>
      <p:ext uri="{BB962C8B-B14F-4D97-AF65-F5344CB8AC3E}">
        <p14:creationId xmlns:p14="http://schemas.microsoft.com/office/powerpoint/2010/main" val="38381289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2795008" y="-23290"/>
            <a:ext cx="9950188" cy="112984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/>
              <a:t>Threat Model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406" y="4159162"/>
            <a:ext cx="1925804" cy="187631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02" y="2723038"/>
            <a:ext cx="1716927" cy="95149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865" y="1623171"/>
            <a:ext cx="1320002" cy="109986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462792" y="2063464"/>
            <a:ext cx="30236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CUDA/OpenGL Spy</a:t>
            </a:r>
          </a:p>
          <a:p>
            <a:pPr algn="ctr"/>
            <a:r>
              <a:rPr lang="en-US" sz="2400" dirty="0"/>
              <a:t>on</a:t>
            </a:r>
          </a:p>
          <a:p>
            <a:pPr algn="ctr"/>
            <a:r>
              <a:rPr lang="en-US" sz="2400" dirty="0"/>
              <a:t> CUDA/OpenGL Victim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462792" y="4497152"/>
            <a:ext cx="29050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CUDA Spy</a:t>
            </a:r>
          </a:p>
          <a:p>
            <a:pPr algn="ctr"/>
            <a:r>
              <a:rPr lang="en-US" sz="2400" dirty="0"/>
              <a:t>on </a:t>
            </a:r>
          </a:p>
          <a:p>
            <a:pPr algn="ctr"/>
            <a:r>
              <a:rPr lang="en-US" sz="2400" dirty="0"/>
              <a:t>CUDA Victim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837266" y="1070884"/>
            <a:ext cx="30818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Example Applications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588681" y="1532549"/>
            <a:ext cx="322817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GPU rendering </a:t>
            </a:r>
          </a:p>
          <a:p>
            <a:pPr algn="ctr"/>
            <a:r>
              <a:rPr lang="en-US" sz="2400" dirty="0"/>
              <a:t>(Web Browsers, </a:t>
            </a:r>
            <a:r>
              <a:rPr lang="mr-IN" sz="2400" dirty="0"/>
              <a:t>…</a:t>
            </a:r>
            <a:r>
              <a:rPr lang="en-US" sz="2400" dirty="0"/>
              <a:t>)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/>
              <a:t>GPU Accelerated Computations </a:t>
            </a:r>
          </a:p>
          <a:p>
            <a:pPr algn="ctr"/>
            <a:r>
              <a:rPr lang="en-US" sz="2400" dirty="0"/>
              <a:t>(DNN, Encryption, </a:t>
            </a:r>
            <a:r>
              <a:rPr lang="mr-IN" sz="2400" dirty="0"/>
              <a:t>…</a:t>
            </a:r>
            <a:r>
              <a:rPr lang="en-US" sz="2400" dirty="0"/>
              <a:t>) 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588681" y="4497152"/>
            <a:ext cx="287325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GPU Accelerated Computations</a:t>
            </a:r>
          </a:p>
          <a:p>
            <a:pPr algn="ctr"/>
            <a:r>
              <a:rPr lang="en-US" sz="2400" dirty="0"/>
              <a:t>(DNN, Encryption, </a:t>
            </a:r>
            <a:r>
              <a:rPr lang="mr-IN" sz="2400" dirty="0"/>
              <a:t>…</a:t>
            </a:r>
            <a:r>
              <a:rPr lang="en-US" sz="2400" dirty="0"/>
              <a:t>) 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286340" y="1059402"/>
            <a:ext cx="34266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Programming Interfaces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62716-8F3F-0A4A-B443-A28263B482DA}" type="slidenum">
              <a:rPr lang="en-US" smtClean="0"/>
              <a:t>30</a:t>
            </a:fld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CECE521-1914-3A46-BCC4-21AD9BA680C7}"/>
              </a:ext>
            </a:extLst>
          </p:cNvPr>
          <p:cNvSpPr/>
          <p:nvPr/>
        </p:nvSpPr>
        <p:spPr>
          <a:xfrm>
            <a:off x="0" y="2610575"/>
            <a:ext cx="9144000" cy="217838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en-US" sz="3600" dirty="0">
                <a:solidFill>
                  <a:schemeClr val="tx1"/>
                </a:solidFill>
              </a:rPr>
              <a:t>  Key challenges: </a:t>
            </a:r>
          </a:p>
          <a:p>
            <a:pPr marL="742950" indent="-742950">
              <a:buFont typeface="+mj-lt"/>
              <a:buAutoNum type="arabicPeriod"/>
              <a:defRPr/>
            </a:pPr>
            <a:r>
              <a:rPr lang="en-US" sz="3600" dirty="0">
                <a:solidFill>
                  <a:schemeClr val="tx1"/>
                </a:solidFill>
              </a:rPr>
              <a:t>How can attacker co-locate with victim</a:t>
            </a:r>
          </a:p>
          <a:p>
            <a:pPr marL="742950" indent="-742950">
              <a:buFont typeface="+mj-lt"/>
              <a:buAutoNum type="arabicPeriod"/>
              <a:defRPr/>
            </a:pPr>
            <a:r>
              <a:rPr lang="en-US" sz="3600" dirty="0">
                <a:solidFill>
                  <a:schemeClr val="tx1"/>
                </a:solidFill>
              </a:rPr>
              <a:t>What leakage can be measured?</a:t>
            </a:r>
          </a:p>
        </p:txBody>
      </p:sp>
    </p:spTree>
    <p:extLst>
      <p:ext uri="{BB962C8B-B14F-4D97-AF65-F5344CB8AC3E}">
        <p14:creationId xmlns:p14="http://schemas.microsoft.com/office/powerpoint/2010/main" val="1563871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129846"/>
          </a:xfrm>
        </p:spPr>
        <p:txBody>
          <a:bodyPr/>
          <a:lstStyle/>
          <a:p>
            <a:r>
              <a:rPr lang="en-US" dirty="0"/>
              <a:t>Leakage Vectors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1177291" y="2083633"/>
            <a:ext cx="6183066" cy="1154243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1485900" y="3487712"/>
            <a:ext cx="6480810" cy="1154243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1977391" y="4891791"/>
            <a:ext cx="6446519" cy="1154243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509666" y="2352969"/>
            <a:ext cx="478501" cy="561682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9" name="Oval 8"/>
          <p:cNvSpPr/>
          <p:nvPr/>
        </p:nvSpPr>
        <p:spPr>
          <a:xfrm>
            <a:off x="838200" y="3626687"/>
            <a:ext cx="478501" cy="600557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2</a:t>
            </a:r>
          </a:p>
        </p:txBody>
      </p:sp>
      <p:sp>
        <p:nvSpPr>
          <p:cNvPr id="10" name="Oval 9"/>
          <p:cNvSpPr/>
          <p:nvPr/>
        </p:nvSpPr>
        <p:spPr>
          <a:xfrm>
            <a:off x="1320944" y="5093361"/>
            <a:ext cx="478501" cy="555016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332296" y="2243485"/>
            <a:ext cx="587176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b="1" dirty="0"/>
              <a:t>Memory allocation API </a:t>
            </a:r>
            <a:r>
              <a:rPr lang="en-US" sz="2400" dirty="0"/>
              <a:t>: Exposes the amount of available physical memory on the GPU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623060" y="3487712"/>
            <a:ext cx="618363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b="1" dirty="0"/>
              <a:t>GPU hardware performance counters</a:t>
            </a:r>
            <a:r>
              <a:rPr lang="en-US" sz="2400" dirty="0"/>
              <a:t>: memory, instruction, multiprocessor, cache and texture metrics.</a:t>
            </a:r>
          </a:p>
        </p:txBody>
      </p:sp>
      <p:sp>
        <p:nvSpPr>
          <p:cNvPr id="13" name="Rectangle 12"/>
          <p:cNvSpPr/>
          <p:nvPr/>
        </p:nvSpPr>
        <p:spPr>
          <a:xfrm>
            <a:off x="2096471" y="5067222"/>
            <a:ext cx="613312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b="1" dirty="0"/>
              <a:t>Timing operations</a:t>
            </a:r>
            <a:r>
              <a:rPr lang="en-US" sz="2400" dirty="0"/>
              <a:t>: measuring the time of memory allocation events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9E8EC-5ACB-094A-9D12-CEB7E9208584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86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 animBg="1"/>
      <p:bldP spid="10" grpId="0" animBg="1"/>
      <p:bldP spid="12" grpId="0"/>
      <p:bldP spid="13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28650" y="365129"/>
            <a:ext cx="8159044" cy="1129847"/>
          </a:xfrm>
        </p:spPr>
        <p:txBody>
          <a:bodyPr/>
          <a:lstStyle/>
          <a:p>
            <a:r>
              <a:rPr lang="en-US" dirty="0"/>
              <a:t>Graphics-Graphics Attack Overview</a:t>
            </a:r>
          </a:p>
        </p:txBody>
      </p:sp>
      <p:sp>
        <p:nvSpPr>
          <p:cNvPr id="5" name="Rectangle 4"/>
          <p:cNvSpPr/>
          <p:nvPr/>
        </p:nvSpPr>
        <p:spPr>
          <a:xfrm>
            <a:off x="651213" y="3571865"/>
            <a:ext cx="1582701" cy="1544780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" name="Right Arrow 5"/>
          <p:cNvSpPr/>
          <p:nvPr/>
        </p:nvSpPr>
        <p:spPr>
          <a:xfrm>
            <a:off x="2355928" y="3851190"/>
            <a:ext cx="5051687" cy="1057600"/>
          </a:xfrm>
          <a:prstGeom prst="rightArrow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olidFill>
                  <a:sysClr val="windowText" lastClr="000000"/>
                </a:solidFill>
              </a:rPr>
              <a:t>Screen </a:t>
            </a:r>
          </a:p>
          <a:p>
            <a:r>
              <a:rPr lang="en-US" dirty="0">
                <a:solidFill>
                  <a:sysClr val="windowText" lastClr="000000"/>
                </a:solidFill>
              </a:rPr>
              <a:t>Rendering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6479" y="3718510"/>
            <a:ext cx="1088822" cy="12701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8065" y="3516359"/>
            <a:ext cx="1978701" cy="195976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003155" y="1978169"/>
            <a:ext cx="1355708" cy="8497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Down Arrow 9"/>
          <p:cNvSpPr/>
          <p:nvPr/>
        </p:nvSpPr>
        <p:spPr>
          <a:xfrm>
            <a:off x="4146700" y="3052296"/>
            <a:ext cx="1071797" cy="626600"/>
          </a:xfrm>
          <a:prstGeom prst="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8457" y="2781614"/>
            <a:ext cx="969991" cy="85292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1330" y="1594049"/>
            <a:ext cx="1155700" cy="9017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991317" y="2103133"/>
            <a:ext cx="13937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OpenGL Spy </a:t>
            </a:r>
          </a:p>
          <a:p>
            <a:pPr algn="ctr"/>
            <a:r>
              <a:rPr lang="en-US" b="1" dirty="0"/>
              <a:t>App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796" y="3658238"/>
            <a:ext cx="620543" cy="64478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1353" y="3608725"/>
            <a:ext cx="701260" cy="67009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492" y="4315678"/>
            <a:ext cx="1236960" cy="673012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9E8EC-5ACB-094A-9D12-CEB7E9208584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7430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32289" y="480872"/>
            <a:ext cx="8479421" cy="1129846"/>
          </a:xfrm>
        </p:spPr>
        <p:txBody>
          <a:bodyPr>
            <a:normAutofit/>
          </a:bodyPr>
          <a:lstStyle/>
          <a:p>
            <a:r>
              <a:rPr lang="en-US" sz="3600" dirty="0"/>
              <a:t>Graphics-Graphics Side Channel (Co-location)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515438" y="1807489"/>
            <a:ext cx="7887782" cy="4546064"/>
          </a:xfrm>
        </p:spPr>
        <p:txBody>
          <a:bodyPr/>
          <a:lstStyle/>
          <a:p>
            <a:r>
              <a:rPr lang="en-US" sz="2000" dirty="0"/>
              <a:t>Reverse engineering the co-location of two concurrent applications:</a:t>
            </a:r>
          </a:p>
          <a:p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63062" y="3373899"/>
            <a:ext cx="2803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Graphics App2</a:t>
            </a:r>
          </a:p>
        </p:txBody>
      </p:sp>
      <p:sp>
        <p:nvSpPr>
          <p:cNvPr id="8" name="Rectangle 7"/>
          <p:cNvSpPr/>
          <p:nvPr/>
        </p:nvSpPr>
        <p:spPr>
          <a:xfrm>
            <a:off x="2363131" y="3205378"/>
            <a:ext cx="6162111" cy="738011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3062" y="2347047"/>
            <a:ext cx="2803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Graphics App1</a:t>
            </a:r>
          </a:p>
        </p:txBody>
      </p:sp>
      <p:sp>
        <p:nvSpPr>
          <p:cNvPr id="10" name="Rectangle 9"/>
          <p:cNvSpPr/>
          <p:nvPr/>
        </p:nvSpPr>
        <p:spPr>
          <a:xfrm>
            <a:off x="2363129" y="2243374"/>
            <a:ext cx="6162111" cy="737035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555767" y="2347047"/>
            <a:ext cx="1828800" cy="48595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b="1" dirty="0">
              <a:solidFill>
                <a:schemeClr val="tx1"/>
              </a:solidFill>
            </a:endParaRPr>
          </a:p>
          <a:p>
            <a:pPr algn="ctr"/>
            <a:r>
              <a:rPr lang="en-US" sz="1400" b="1" dirty="0">
                <a:solidFill>
                  <a:schemeClr val="tx1"/>
                </a:solidFill>
              </a:rPr>
              <a:t>CPU Code</a:t>
            </a:r>
          </a:p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555767" y="3324467"/>
            <a:ext cx="1828800" cy="48595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b="1" dirty="0">
              <a:solidFill>
                <a:schemeClr val="tx1"/>
              </a:solidFill>
            </a:endParaRPr>
          </a:p>
          <a:p>
            <a:pPr algn="ctr"/>
            <a:r>
              <a:rPr lang="en-US" sz="1400" b="1" dirty="0">
                <a:solidFill>
                  <a:schemeClr val="tx1"/>
                </a:solidFill>
              </a:rPr>
              <a:t>CPU Code</a:t>
            </a:r>
          </a:p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529788" y="2347048"/>
            <a:ext cx="3725625" cy="50264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>
              <a:solidFill>
                <a:sysClr val="windowText" lastClr="000000"/>
              </a:solidFill>
            </a:endParaRPr>
          </a:p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GPU Code (vertex and fragment </a:t>
            </a:r>
            <a:r>
              <a:rPr lang="en-US" sz="1400" b="1" dirty="0" err="1">
                <a:solidFill>
                  <a:sysClr val="windowText" lastClr="000000"/>
                </a:solidFill>
              </a:rPr>
              <a:t>shaders</a:t>
            </a:r>
            <a:r>
              <a:rPr lang="en-US" sz="1400" b="1" dirty="0">
                <a:solidFill>
                  <a:sysClr val="windowText" lastClr="000000"/>
                </a:solidFill>
              </a:rPr>
              <a:t>)</a:t>
            </a:r>
          </a:p>
          <a:p>
            <a:pPr algn="ctr"/>
            <a:endParaRPr lang="en-US" sz="1400" dirty="0">
              <a:solidFill>
                <a:sysClr val="windowText" lastClr="000000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529786" y="3307242"/>
            <a:ext cx="3725625" cy="50264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>
              <a:solidFill>
                <a:sysClr val="windowText" lastClr="000000"/>
              </a:solidFill>
            </a:endParaRPr>
          </a:p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GPU Code (vertex and fragment </a:t>
            </a:r>
            <a:r>
              <a:rPr lang="en-US" sz="1400" b="1">
                <a:solidFill>
                  <a:sysClr val="windowText" lastClr="000000"/>
                </a:solidFill>
              </a:rPr>
              <a:t>shaders)</a:t>
            </a:r>
            <a:endParaRPr lang="en-US" sz="1400" b="1" dirty="0">
              <a:solidFill>
                <a:sysClr val="windowText" lastClr="000000"/>
              </a:solidFill>
            </a:endParaRPr>
          </a:p>
          <a:p>
            <a:pPr algn="ctr"/>
            <a:endParaRPr lang="en-US" sz="1400" dirty="0">
              <a:solidFill>
                <a:sysClr val="windowText" lastClr="000000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896702" y="4063953"/>
            <a:ext cx="1962967" cy="1151352"/>
          </a:xfrm>
          <a:prstGeom prst="rect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b="1" dirty="0">
              <a:solidFill>
                <a:schemeClr val="tx1"/>
              </a:solidFill>
            </a:endParaRPr>
          </a:p>
          <a:p>
            <a:pPr algn="ctr"/>
            <a:r>
              <a:rPr lang="en-US" sz="1400" b="1" dirty="0">
                <a:solidFill>
                  <a:schemeClr val="tx1"/>
                </a:solidFill>
              </a:rPr>
              <a:t>CPU Code: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Read the pixel colors from </a:t>
            </a:r>
            <a:r>
              <a:rPr lang="en-US" sz="1400" dirty="0" err="1">
                <a:solidFill>
                  <a:schemeClr val="tx1"/>
                </a:solidFill>
              </a:rPr>
              <a:t>framebuffer</a:t>
            </a:r>
            <a:r>
              <a:rPr lang="en-US" sz="1400" dirty="0">
                <a:solidFill>
                  <a:schemeClr val="tx1"/>
                </a:solidFill>
              </a:rPr>
              <a:t> and decode the information</a:t>
            </a:r>
          </a:p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981692" y="4075094"/>
            <a:ext cx="4641448" cy="1140211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>
              <a:solidFill>
                <a:sysClr val="windowText" lastClr="000000"/>
              </a:solidFill>
            </a:endParaRPr>
          </a:p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GPU Code (fragment </a:t>
            </a:r>
            <a:r>
              <a:rPr lang="en-US" sz="1400" b="1" dirty="0" err="1">
                <a:solidFill>
                  <a:sysClr val="windowText" lastClr="000000"/>
                </a:solidFill>
              </a:rPr>
              <a:t>shader</a:t>
            </a:r>
            <a:r>
              <a:rPr lang="en-US" sz="1400" b="1" dirty="0">
                <a:solidFill>
                  <a:sysClr val="windowText" lastClr="000000"/>
                </a:solidFill>
              </a:rPr>
              <a:t>):</a:t>
            </a:r>
          </a:p>
          <a:p>
            <a:pPr algn="ctr"/>
            <a:r>
              <a:rPr lang="en-US" sz="1400" dirty="0">
                <a:solidFill>
                  <a:sysClr val="windowText" lastClr="000000"/>
                </a:solidFill>
              </a:rPr>
              <a:t>Use OpenGL extensions to read </a:t>
            </a:r>
            <a:r>
              <a:rPr lang="en-US" sz="1400" dirty="0" err="1">
                <a:solidFill>
                  <a:sysClr val="windowText" lastClr="000000"/>
                </a:solidFill>
              </a:rPr>
              <a:t>ThreadID</a:t>
            </a:r>
            <a:r>
              <a:rPr lang="en-US" sz="1400" dirty="0">
                <a:solidFill>
                  <a:sysClr val="windowText" lastClr="000000"/>
                </a:solidFill>
              </a:rPr>
              <a:t>, </a:t>
            </a:r>
            <a:r>
              <a:rPr lang="en-US" sz="1400" dirty="0" err="1">
                <a:solidFill>
                  <a:sysClr val="windowText" lastClr="000000"/>
                </a:solidFill>
              </a:rPr>
              <a:t>WarpID</a:t>
            </a:r>
            <a:r>
              <a:rPr lang="en-US" sz="1400" dirty="0">
                <a:solidFill>
                  <a:sysClr val="windowText" lastClr="000000"/>
                </a:solidFill>
              </a:rPr>
              <a:t>, SMID and clock of each fragment (pixel/thread) on the GPU and encode this information in the color of each pixel.</a:t>
            </a:r>
          </a:p>
          <a:p>
            <a:pPr algn="ctr"/>
            <a:endParaRPr lang="en-US" sz="1400" dirty="0">
              <a:solidFill>
                <a:sysClr val="windowText" lastClr="000000"/>
              </a:solidFill>
            </a:endParaRPr>
          </a:p>
        </p:txBody>
      </p:sp>
      <p:sp>
        <p:nvSpPr>
          <p:cNvPr id="17" name="Curved Left Arrow 16"/>
          <p:cNvSpPr/>
          <p:nvPr/>
        </p:nvSpPr>
        <p:spPr>
          <a:xfrm rot="5400000">
            <a:off x="3678211" y="5031810"/>
            <a:ext cx="362915" cy="894053"/>
          </a:xfrm>
          <a:prstGeom prst="curvedLeftArrow">
            <a:avLst>
              <a:gd name="adj1" fmla="val 15967"/>
              <a:gd name="adj2" fmla="val 50000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4384567" y="5312862"/>
            <a:ext cx="3752436" cy="961403"/>
          </a:xfrm>
          <a:prstGeom prst="rect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083190" y="5349268"/>
            <a:ext cx="2090024" cy="373518"/>
          </a:xfrm>
          <a:prstGeom prst="rect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1107238" y="5366564"/>
            <a:ext cx="32172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glReadPixels</a:t>
            </a:r>
            <a:r>
              <a:rPr lang="en-US" sz="1600" dirty="0"/>
              <a:t>(</a:t>
            </a:r>
            <a:r>
              <a:rPr lang="mr-IN" sz="1600" dirty="0"/>
              <a:t>…</a:t>
            </a:r>
            <a:r>
              <a:rPr lang="en-US" sz="1600" dirty="0"/>
              <a:t>);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392507" y="5315707"/>
            <a:ext cx="577621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SMID = float(</a:t>
            </a:r>
            <a:r>
              <a:rPr lang="en-US" sz="1400" dirty="0" err="1"/>
              <a:t>gl_SMIDNV</a:t>
            </a:r>
            <a:r>
              <a:rPr lang="en-US" sz="1400" dirty="0"/>
              <a:t>)/3.0; </a:t>
            </a:r>
            <a:endParaRPr lang="mr-IN" sz="1400" dirty="0"/>
          </a:p>
          <a:p>
            <a:r>
              <a:rPr lang="mr-IN" sz="1400" dirty="0" err="1"/>
              <a:t>clock</a:t>
            </a:r>
            <a:r>
              <a:rPr lang="mr-IN" sz="1400" dirty="0"/>
              <a:t>  = </a:t>
            </a:r>
            <a:r>
              <a:rPr lang="mr-IN" sz="1400" dirty="0" err="1"/>
              <a:t>float</a:t>
            </a:r>
            <a:r>
              <a:rPr lang="mr-IN" sz="1400" dirty="0"/>
              <a:t>(clock2x32ARB().</a:t>
            </a:r>
            <a:r>
              <a:rPr lang="mr-IN" sz="1400" dirty="0" err="1"/>
              <a:t>y</a:t>
            </a:r>
            <a:r>
              <a:rPr lang="mr-IN" sz="1400" dirty="0"/>
              <a:t>)/4294967295.0;</a:t>
            </a:r>
          </a:p>
          <a:p>
            <a:r>
              <a:rPr lang="en-US" sz="1400" dirty="0" err="1"/>
              <a:t>ThreadID</a:t>
            </a:r>
            <a:r>
              <a:rPr lang="en-US" sz="1400" dirty="0"/>
              <a:t> = float(</a:t>
            </a:r>
            <a:r>
              <a:rPr lang="en-US" sz="1400" dirty="0" err="1"/>
              <a:t>gl_ThreadInWarpNV</a:t>
            </a:r>
            <a:r>
              <a:rPr lang="en-US" sz="1400" dirty="0"/>
              <a:t>)/32.0;</a:t>
            </a:r>
          </a:p>
          <a:p>
            <a:r>
              <a:rPr lang="en-US" sz="1400" dirty="0"/>
              <a:t>color = vec4(0, </a:t>
            </a:r>
            <a:r>
              <a:rPr lang="en-US" sz="1400" dirty="0" err="1"/>
              <a:t>ThreadID</a:t>
            </a:r>
            <a:r>
              <a:rPr lang="en-US" sz="1400" dirty="0"/>
              <a:t> ,SMID, clock);</a:t>
            </a:r>
          </a:p>
          <a:p>
            <a:endParaRPr lang="en-US" sz="1400" dirty="0"/>
          </a:p>
        </p:txBody>
      </p:sp>
      <p:sp>
        <p:nvSpPr>
          <p:cNvPr id="22" name="Rectangle 21"/>
          <p:cNvSpPr/>
          <p:nvPr/>
        </p:nvSpPr>
        <p:spPr>
          <a:xfrm>
            <a:off x="0" y="2610575"/>
            <a:ext cx="9144000" cy="217838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en-US" sz="3600" dirty="0">
                <a:solidFill>
                  <a:schemeClr val="tx1"/>
                </a:solidFill>
              </a:rPr>
              <a:t>  Two graphics applications whose workloads do not exceed the GPU hardware resources can </a:t>
            </a:r>
            <a:r>
              <a:rPr lang="en-US" sz="3600" dirty="0" err="1">
                <a:solidFill>
                  <a:schemeClr val="tx1"/>
                </a:solidFill>
              </a:rPr>
              <a:t>colocate</a:t>
            </a:r>
            <a:r>
              <a:rPr lang="en-US" sz="3600" dirty="0">
                <a:solidFill>
                  <a:schemeClr val="tx1"/>
                </a:solidFill>
              </a:rPr>
              <a:t> concurrently.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9E8EC-5ACB-094A-9D12-CEB7E9208584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986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19" grpId="0" animBg="1"/>
      <p:bldP spid="20" grpId="0"/>
      <p:bldP spid="21" grpId="0"/>
      <p:bldP spid="22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129846"/>
          </a:xfrm>
        </p:spPr>
        <p:txBody>
          <a:bodyPr/>
          <a:lstStyle/>
          <a:p>
            <a:r>
              <a:rPr lang="en-US" dirty="0"/>
              <a:t>Attack 1: Website Fingerprinting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514109" y="1920124"/>
            <a:ext cx="8190053" cy="1973868"/>
          </a:xfrm>
        </p:spPr>
        <p:txBody>
          <a:bodyPr>
            <a:normAutofit/>
          </a:bodyPr>
          <a:lstStyle/>
          <a:p>
            <a:r>
              <a:rPr lang="en-US" sz="2400" dirty="0"/>
              <a:t>Current versions of web browsers utilize the GPU to accelerate the rendering process.</a:t>
            </a:r>
          </a:p>
          <a:p>
            <a:r>
              <a:rPr lang="en-US" sz="2400" dirty="0"/>
              <a:t>A content-related pattern (depending on the size and shape of the object) of memory allocations is performed on the GPU. </a:t>
            </a:r>
          </a:p>
        </p:txBody>
      </p:sp>
      <p:sp>
        <p:nvSpPr>
          <p:cNvPr id="6" name="Rectangle 5"/>
          <p:cNvSpPr/>
          <p:nvPr/>
        </p:nvSpPr>
        <p:spPr>
          <a:xfrm>
            <a:off x="797289" y="4113984"/>
            <a:ext cx="2110683" cy="189707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083" y="4158096"/>
            <a:ext cx="1940136" cy="1799904"/>
          </a:xfrm>
          <a:prstGeom prst="rect">
            <a:avLst/>
          </a:prstGeom>
          <a:ln>
            <a:noFill/>
          </a:ln>
        </p:spPr>
      </p:pic>
      <p:sp>
        <p:nvSpPr>
          <p:cNvPr id="8" name="Right Arrow 7"/>
          <p:cNvSpPr/>
          <p:nvPr/>
        </p:nvSpPr>
        <p:spPr>
          <a:xfrm>
            <a:off x="3076852" y="4820661"/>
            <a:ext cx="1750798" cy="296735"/>
          </a:xfrm>
          <a:prstGeom prst="rightArrow">
            <a:avLst/>
          </a:prstGeom>
          <a:solidFill>
            <a:schemeClr val="tx2">
              <a:lumMod val="40000"/>
              <a:lumOff val="60000"/>
            </a:schemeClr>
          </a:solidFill>
          <a:ln w="1905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907397" y="4235886"/>
            <a:ext cx="196252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ysClr val="windowText" lastClr="000000"/>
                </a:solidFill>
              </a:rPr>
              <a:t>Uploading objects as Textures to the GPU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5200" y="4319144"/>
            <a:ext cx="1389249" cy="1375953"/>
          </a:xfrm>
          <a:prstGeom prst="rect">
            <a:avLst/>
          </a:prstGeom>
        </p:spPr>
      </p:pic>
      <p:sp>
        <p:nvSpPr>
          <p:cNvPr id="11" name="Right Arrow 10"/>
          <p:cNvSpPr/>
          <p:nvPr/>
        </p:nvSpPr>
        <p:spPr>
          <a:xfrm>
            <a:off x="6282870" y="4833032"/>
            <a:ext cx="986031" cy="284364"/>
          </a:xfrm>
          <a:prstGeom prst="rightArrow">
            <a:avLst/>
          </a:prstGeom>
          <a:solidFill>
            <a:schemeClr val="tx2">
              <a:lumMod val="40000"/>
              <a:lumOff val="60000"/>
            </a:schemeClr>
          </a:solidFill>
          <a:ln w="1905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612838" y="4429817"/>
            <a:ext cx="218849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ysClr val="windowText" lastClr="000000"/>
                </a:solidFill>
              </a:rPr>
              <a:t>Rendering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3560" y="4429817"/>
            <a:ext cx="892396" cy="1041037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9E8EC-5ACB-094A-9D12-CEB7E9208584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86030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129846"/>
          </a:xfrm>
        </p:spPr>
        <p:txBody>
          <a:bodyPr/>
          <a:lstStyle/>
          <a:p>
            <a:r>
              <a:rPr lang="en-US" dirty="0"/>
              <a:t>GPU memory allocation trace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592977" y="1935309"/>
            <a:ext cx="8391514" cy="435133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OpenGL: query </a:t>
            </a:r>
          </a:p>
          <a:p>
            <a:pPr marL="0" indent="0">
              <a:buNone/>
            </a:pPr>
            <a:r>
              <a:rPr lang="en-US" sz="2000" dirty="0"/>
              <a:t>	“</a:t>
            </a:r>
            <a:r>
              <a:rPr lang="en-US" sz="2000" i="1" dirty="0"/>
              <a:t>GPU_MEMORY_INFO_CURRENT_AVAILABLE_VIDMEM_NVX</a:t>
            </a:r>
            <a:r>
              <a:rPr lang="en-US" sz="2000" dirty="0"/>
              <a:t>” </a:t>
            </a:r>
          </a:p>
          <a:p>
            <a:r>
              <a:rPr lang="en-US" sz="2000" dirty="0"/>
              <a:t>Same attack can be done by a CUDA spy using CUDA API: </a:t>
            </a:r>
          </a:p>
          <a:p>
            <a:pPr marL="0" indent="0">
              <a:buNone/>
            </a:pPr>
            <a:r>
              <a:rPr lang="en-US" sz="2000" dirty="0"/>
              <a:t>	“</a:t>
            </a:r>
            <a:r>
              <a:rPr lang="en-US" sz="2000" i="1" dirty="0" err="1"/>
              <a:t>cudaMemGetInfo</a:t>
            </a:r>
            <a:r>
              <a:rPr lang="en-US" sz="2000" i="1" dirty="0"/>
              <a:t>”</a:t>
            </a:r>
          </a:p>
          <a:p>
            <a:endParaRPr lang="en-US" sz="1800" dirty="0"/>
          </a:p>
        </p:txBody>
      </p:sp>
      <p:pic>
        <p:nvPicPr>
          <p:cNvPr id="6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7342" y="3865945"/>
            <a:ext cx="2571719" cy="2039421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6957" y="3865945"/>
            <a:ext cx="2636211" cy="203942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977" y="3865945"/>
            <a:ext cx="2349805" cy="2004015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9E8EC-5ACB-094A-9D12-CEB7E9208584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012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129846"/>
          </a:xfrm>
        </p:spPr>
        <p:txBody>
          <a:bodyPr>
            <a:normAutofit/>
          </a:bodyPr>
          <a:lstStyle/>
          <a:p>
            <a:r>
              <a:rPr lang="en-US" dirty="0"/>
              <a:t>Classification Results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35726" y="1781691"/>
            <a:ext cx="781102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The classification results for Memory API based website fingerprinting attack on 200 Alexa Top Websites:</a:t>
            </a:r>
          </a:p>
          <a:p>
            <a:endParaRPr lang="en-US" sz="2000" dirty="0"/>
          </a:p>
          <a:p>
            <a:pPr marL="800080" lvl="1" indent="-342891">
              <a:buFont typeface="Arial" charset="0"/>
              <a:buChar char="•"/>
            </a:pPr>
            <a:r>
              <a:rPr lang="en-US" sz="2000" dirty="0"/>
              <a:t>Gaussian Naive Bayes (NB)</a:t>
            </a:r>
          </a:p>
          <a:p>
            <a:pPr marL="800080" lvl="1" indent="-342891">
              <a:buFont typeface="Arial" charset="0"/>
              <a:buChar char="•"/>
            </a:pPr>
            <a:r>
              <a:rPr lang="en-US" sz="2000" dirty="0"/>
              <a:t>K-Nearest Neighbor with 3 neighbors (KNN-3)</a:t>
            </a:r>
          </a:p>
          <a:p>
            <a:pPr marL="800080" lvl="1" indent="-342891">
              <a:buFont typeface="Arial" charset="0"/>
              <a:buChar char="•"/>
            </a:pPr>
            <a:r>
              <a:rPr lang="en-US" sz="2000" dirty="0"/>
              <a:t>Random Forest with 100 estimators (RF)</a:t>
            </a:r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3153" y="3845768"/>
            <a:ext cx="4929290" cy="2413625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4126644" y="5511634"/>
            <a:ext cx="1029194" cy="404735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9E8EC-5ACB-094A-9D12-CEB7E9208584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518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129846"/>
          </a:xfrm>
        </p:spPr>
        <p:txBody>
          <a:bodyPr/>
          <a:lstStyle/>
          <a:p>
            <a:r>
              <a:rPr lang="en-US" dirty="0"/>
              <a:t>Attack 2: Keystroke Timing</a:t>
            </a:r>
          </a:p>
        </p:txBody>
      </p:sp>
      <p:pic>
        <p:nvPicPr>
          <p:cNvPr id="5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329" y="2182601"/>
            <a:ext cx="7860615" cy="953199"/>
          </a:xfrm>
        </p:spPr>
      </p:pic>
      <p:sp>
        <p:nvSpPr>
          <p:cNvPr id="6" name="Oval 5"/>
          <p:cNvSpPr/>
          <p:nvPr/>
        </p:nvSpPr>
        <p:spPr>
          <a:xfrm>
            <a:off x="1111765" y="4934264"/>
            <a:ext cx="374755" cy="314793"/>
          </a:xfrm>
          <a:prstGeom prst="ellipse">
            <a:avLst/>
          </a:prstGeom>
          <a:noFill/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754507" y="3747542"/>
            <a:ext cx="912248" cy="38974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802430" y="3562185"/>
            <a:ext cx="27048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dirty="0"/>
              <a:t>Password bar is rendered at constant rate, when user is not typing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747982" y="4819567"/>
            <a:ext cx="28434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dirty="0"/>
              <a:t>Password bar is rendered when user types a character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838205" y="1604836"/>
            <a:ext cx="11242623" cy="41258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Record the timing of memory allocation events 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5591" y="3300981"/>
            <a:ext cx="3832354" cy="2933700"/>
          </a:xfrm>
          <a:prstGeom prst="rect">
            <a:avLst/>
          </a:prstGeom>
        </p:spPr>
      </p:pic>
      <p:sp>
        <p:nvSpPr>
          <p:cNvPr id="12" name="Oval 11"/>
          <p:cNvSpPr/>
          <p:nvPr/>
        </p:nvSpPr>
        <p:spPr>
          <a:xfrm>
            <a:off x="5324425" y="3744887"/>
            <a:ext cx="838632" cy="38974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7372175" y="3795997"/>
            <a:ext cx="788883" cy="31844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6028363" y="4786455"/>
            <a:ext cx="297878" cy="314793"/>
          </a:xfrm>
          <a:prstGeom prst="ellipse">
            <a:avLst/>
          </a:prstGeom>
          <a:noFill/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6266550" y="5175056"/>
            <a:ext cx="297878" cy="314793"/>
          </a:xfrm>
          <a:prstGeom prst="ellipse">
            <a:avLst/>
          </a:prstGeom>
          <a:noFill/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6517386" y="5568441"/>
            <a:ext cx="297878" cy="314793"/>
          </a:xfrm>
          <a:prstGeom prst="ellipse">
            <a:avLst/>
          </a:prstGeom>
          <a:noFill/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6774066" y="4857833"/>
            <a:ext cx="297878" cy="314793"/>
          </a:xfrm>
          <a:prstGeom prst="ellipse">
            <a:avLst/>
          </a:prstGeom>
          <a:noFill/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7004873" y="5195775"/>
            <a:ext cx="297878" cy="314793"/>
          </a:xfrm>
          <a:prstGeom prst="ellipse">
            <a:avLst/>
          </a:prstGeom>
          <a:noFill/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7265340" y="5147549"/>
            <a:ext cx="291580" cy="303094"/>
          </a:xfrm>
          <a:prstGeom prst="ellipse">
            <a:avLst/>
          </a:prstGeom>
          <a:noFill/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4845630" y="4840470"/>
            <a:ext cx="356825" cy="1002252"/>
          </a:xfrm>
          <a:prstGeom prst="rect">
            <a:avLst/>
          </a:prstGeom>
          <a:noFill/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4869328" y="3752133"/>
            <a:ext cx="356825" cy="38249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1600637" y="5748005"/>
            <a:ext cx="3447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6-character password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9E8EC-5ACB-094A-9D12-CEB7E9208584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9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/>
      <p:bldP spid="9" grpId="0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28650" y="399850"/>
            <a:ext cx="7886700" cy="1129846"/>
          </a:xfrm>
        </p:spPr>
        <p:txBody>
          <a:bodyPr>
            <a:normAutofit/>
          </a:bodyPr>
          <a:lstStyle/>
          <a:p>
            <a:r>
              <a:rPr lang="en-US" sz="3600" dirty="0"/>
              <a:t>Keystroke timing: Ground Truth vs. GPU</a:t>
            </a:r>
          </a:p>
        </p:txBody>
      </p:sp>
      <p:pic>
        <p:nvPicPr>
          <p:cNvPr id="5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2" y="3183038"/>
            <a:ext cx="3409708" cy="2956287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6991" y="3032567"/>
            <a:ext cx="3738359" cy="310675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868680" y="1810587"/>
            <a:ext cx="370332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>
                <a:latin typeface=""/>
              </a:rPr>
              <a:t>The probability density of the normalized measurement error with 250 key </a:t>
            </a:r>
            <a:r>
              <a:rPr lang="en-US">
                <a:latin typeface=""/>
              </a:rPr>
              <a:t>presses/timing samples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087229" y="1869164"/>
            <a:ext cx="311788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>
                <a:latin typeface=""/>
              </a:rPr>
              <a:t>The inter-keystroke timing for 25 pairs of characters being typed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9E8EC-5ACB-094A-9D12-CEB7E9208584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62951" y="304712"/>
            <a:ext cx="8671560" cy="1129847"/>
          </a:xfrm>
        </p:spPr>
        <p:txBody>
          <a:bodyPr/>
          <a:lstStyle/>
          <a:p>
            <a:r>
              <a:rPr lang="en-US" dirty="0"/>
              <a:t>CUDA-CUDA: Attack overview</a:t>
            </a:r>
          </a:p>
        </p:txBody>
      </p:sp>
      <p:sp>
        <p:nvSpPr>
          <p:cNvPr id="5" name="Rectangle 4"/>
          <p:cNvSpPr/>
          <p:nvPr/>
        </p:nvSpPr>
        <p:spPr>
          <a:xfrm>
            <a:off x="1306299" y="2021745"/>
            <a:ext cx="2160463" cy="1899547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647494" y="2174943"/>
            <a:ext cx="1573968" cy="10988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7" name="Down Arrow 6"/>
          <p:cNvSpPr/>
          <p:nvPr/>
        </p:nvSpPr>
        <p:spPr>
          <a:xfrm rot="2370646">
            <a:off x="4996982" y="3582663"/>
            <a:ext cx="1071797" cy="626600"/>
          </a:xfrm>
          <a:prstGeom prst="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248" y="2021744"/>
            <a:ext cx="714583" cy="69481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3927" y="1938976"/>
            <a:ext cx="1155700" cy="9017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842840" y="2395962"/>
            <a:ext cx="11832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CUDA </a:t>
            </a:r>
            <a:r>
              <a:rPr lang="en-US" b="1" dirty="0"/>
              <a:t>Spy </a:t>
            </a:r>
          </a:p>
          <a:p>
            <a:pPr algn="ctr"/>
            <a:r>
              <a:rPr lang="en-US" b="1" dirty="0"/>
              <a:t>App</a:t>
            </a:r>
          </a:p>
        </p:txBody>
      </p:sp>
      <p:sp>
        <p:nvSpPr>
          <p:cNvPr id="11" name="Down Arrow 10"/>
          <p:cNvSpPr/>
          <p:nvPr/>
        </p:nvSpPr>
        <p:spPr>
          <a:xfrm rot="18902717">
            <a:off x="3471162" y="3607990"/>
            <a:ext cx="1071797" cy="626600"/>
          </a:xfrm>
          <a:prstGeom prst="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4570" y="2472597"/>
            <a:ext cx="1744011" cy="1324883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669789" y="2140223"/>
            <a:ext cx="1475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CUDA App</a:t>
            </a:r>
            <a:endParaRPr lang="en-US" b="1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7525" y="4313511"/>
            <a:ext cx="2693803" cy="1925161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9E8EC-5ACB-094A-9D12-CEB7E9208584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6299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7A9381-D3E0-1F4D-ADD9-0AEFD1CB0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7075B72-A8F1-9048-B151-D1776534D6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38502"/>
            <a:ext cx="9144000" cy="5403272"/>
          </a:xfrm>
        </p:spPr>
      </p:pic>
    </p:spTree>
    <p:extLst>
      <p:ext uri="{BB962C8B-B14F-4D97-AF65-F5344CB8AC3E}">
        <p14:creationId xmlns:p14="http://schemas.microsoft.com/office/powerpoint/2010/main" val="306622428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129846"/>
          </a:xfrm>
        </p:spPr>
        <p:txBody>
          <a:bodyPr/>
          <a:lstStyle/>
          <a:p>
            <a:r>
              <a:rPr lang="en-US" dirty="0"/>
              <a:t>CUDA-CUDA Side Channel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1413" y="1880190"/>
            <a:ext cx="510345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b="1" dirty="0"/>
              <a:t>Colocation:</a:t>
            </a:r>
          </a:p>
          <a:p>
            <a:pPr algn="just"/>
            <a:r>
              <a:rPr lang="en-US" sz="2400" b="1" dirty="0"/>
              <a:t>Multi-Process Service (MPS) </a:t>
            </a:r>
            <a:r>
              <a:rPr lang="en-US" sz="2400" dirty="0"/>
              <a:t>on NVIDIA GPUs allows execution of concurrent kernels from different processes on the GPU</a:t>
            </a:r>
          </a:p>
          <a:p>
            <a:pPr algn="just"/>
            <a:endParaRPr lang="en-US" sz="2400" dirty="0"/>
          </a:p>
          <a:p>
            <a:pPr algn="just"/>
            <a:endParaRPr lang="en-US" sz="2400" b="1" dirty="0"/>
          </a:p>
          <a:p>
            <a:pPr algn="just"/>
            <a:r>
              <a:rPr lang="en-US" sz="2400" b="1" dirty="0"/>
              <a:t>Leakage:</a:t>
            </a:r>
            <a:r>
              <a:rPr lang="en-US" sz="2400" dirty="0"/>
              <a:t> </a:t>
            </a:r>
          </a:p>
          <a:p>
            <a:pPr algn="just"/>
            <a:r>
              <a:rPr lang="en-US" sz="2400" dirty="0"/>
              <a:t>Monitoring</a:t>
            </a:r>
            <a:r>
              <a:rPr lang="en-US" sz="2400" b="1" dirty="0"/>
              <a:t> GPU Performance Counters </a:t>
            </a:r>
            <a:r>
              <a:rPr lang="en-US" sz="2400" dirty="0"/>
              <a:t>provided by NVIDIA profiling tools</a:t>
            </a:r>
          </a:p>
          <a:p>
            <a:pPr algn="just"/>
            <a:endParaRPr lang="en-US" sz="2400" b="1" dirty="0"/>
          </a:p>
          <a:p>
            <a:pPr algn="just"/>
            <a:endParaRPr lang="en-US" sz="2400" b="1" dirty="0"/>
          </a:p>
        </p:txBody>
      </p:sp>
      <p:grpSp>
        <p:nvGrpSpPr>
          <p:cNvPr id="7" name="Group 6"/>
          <p:cNvGrpSpPr/>
          <p:nvPr/>
        </p:nvGrpSpPr>
        <p:grpSpPr>
          <a:xfrm>
            <a:off x="5729467" y="1782502"/>
            <a:ext cx="2583674" cy="4479404"/>
            <a:chOff x="5445826" y="605426"/>
            <a:chExt cx="2612672" cy="5094334"/>
          </a:xfrm>
        </p:grpSpPr>
        <p:sp>
          <p:nvSpPr>
            <p:cNvPr id="8" name="Rectangle 7"/>
            <p:cNvSpPr/>
            <p:nvPr/>
          </p:nvSpPr>
          <p:spPr>
            <a:xfrm>
              <a:off x="6064469" y="2144110"/>
              <a:ext cx="1513490" cy="147802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5445827" y="605426"/>
              <a:ext cx="1237284" cy="141889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6064469" y="3802581"/>
              <a:ext cx="1513490" cy="1897179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6821214" y="605426"/>
              <a:ext cx="1237284" cy="141889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445826" y="716016"/>
              <a:ext cx="1162169" cy="3150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MPI Process A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851694" y="716014"/>
              <a:ext cx="108705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MPI Process B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5750560" y="1314874"/>
              <a:ext cx="660400" cy="57095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b="1" dirty="0">
                  <a:solidFill>
                    <a:schemeClr val="tx1"/>
                  </a:solidFill>
                </a:rPr>
                <a:t>MPS Client Context A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7109656" y="1314874"/>
              <a:ext cx="660400" cy="57095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b="1" dirty="0">
                  <a:solidFill>
                    <a:schemeClr val="tx1"/>
                  </a:solidFill>
                </a:rPr>
                <a:t>MPS Client Context B</a:t>
              </a:r>
            </a:p>
          </p:txBody>
        </p:sp>
        <p:sp>
          <p:nvSpPr>
            <p:cNvPr id="16" name="Trapezoid 15"/>
            <p:cNvSpPr/>
            <p:nvPr/>
          </p:nvSpPr>
          <p:spPr>
            <a:xfrm rot="10800000">
              <a:off x="6410960" y="2265491"/>
              <a:ext cx="812800" cy="436155"/>
            </a:xfrm>
            <a:prstGeom prst="trapezoid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rapezoid 16"/>
            <p:cNvSpPr/>
            <p:nvPr/>
          </p:nvSpPr>
          <p:spPr>
            <a:xfrm rot="10800000">
              <a:off x="6171114" y="3983030"/>
              <a:ext cx="610375" cy="452634"/>
            </a:xfrm>
            <a:prstGeom prst="trapezoid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rapezoid 17"/>
            <p:cNvSpPr/>
            <p:nvPr/>
          </p:nvSpPr>
          <p:spPr>
            <a:xfrm rot="10800000">
              <a:off x="6902494" y="3983031"/>
              <a:ext cx="612824" cy="452633"/>
            </a:xfrm>
            <a:prstGeom prst="trapezoid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rapezoid 18"/>
            <p:cNvSpPr/>
            <p:nvPr/>
          </p:nvSpPr>
          <p:spPr>
            <a:xfrm rot="10800000">
              <a:off x="6507306" y="4599637"/>
              <a:ext cx="658574" cy="436155"/>
            </a:xfrm>
            <a:prstGeom prst="trapezoid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6487160" y="2806049"/>
              <a:ext cx="660400" cy="57095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b="1" dirty="0">
                  <a:solidFill>
                    <a:schemeClr val="tx1"/>
                  </a:solidFill>
                </a:rPr>
                <a:t>Server CUDA Context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374458" y="2276289"/>
              <a:ext cx="9138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b="1" dirty="0"/>
                <a:t>Many to one context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6201237" y="3376999"/>
              <a:ext cx="137672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/>
                <a:t>MPI Service Process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6908454" y="3983031"/>
              <a:ext cx="7659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b="1" dirty="0"/>
                <a:t>Concurrent </a:t>
              </a:r>
            </a:p>
            <a:p>
              <a:r>
                <a:rPr lang="en-US" sz="800" b="1" dirty="0"/>
                <a:t>Scheduler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6168796" y="4002278"/>
              <a:ext cx="7659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b="1" dirty="0"/>
                <a:t>Concurrent </a:t>
              </a:r>
            </a:p>
            <a:p>
              <a:r>
                <a:rPr lang="en-US" sz="800" b="1" dirty="0"/>
                <a:t>Scheduler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6507305" y="4635362"/>
              <a:ext cx="7659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b="1" dirty="0"/>
                <a:t>Time-Sliced </a:t>
              </a:r>
            </a:p>
            <a:p>
              <a:r>
                <a:rPr lang="en-US" sz="800" b="1" dirty="0"/>
                <a:t>Scheduler</a:t>
              </a: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6229623" y="5133638"/>
              <a:ext cx="1203501" cy="2743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ysClr val="windowText" lastClr="000000"/>
                  </a:solidFill>
                </a:rPr>
                <a:t>Processors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6622353" y="5422761"/>
              <a:ext cx="108705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GPU</a:t>
              </a:r>
            </a:p>
          </p:txBody>
        </p:sp>
        <p:cxnSp>
          <p:nvCxnSpPr>
            <p:cNvPr id="28" name="Straight Arrow Connector 27"/>
            <p:cNvCxnSpPr>
              <a:stCxn id="16" idx="2"/>
            </p:cNvCxnSpPr>
            <p:nvPr/>
          </p:nvCxnSpPr>
          <p:spPr>
            <a:xfrm>
              <a:off x="6080760" y="1885824"/>
              <a:ext cx="602351" cy="37966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>
              <a:stCxn id="17" idx="2"/>
            </p:cNvCxnSpPr>
            <p:nvPr/>
          </p:nvCxnSpPr>
          <p:spPr>
            <a:xfrm flipH="1">
              <a:off x="6934785" y="1885824"/>
              <a:ext cx="505071" cy="37966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>
              <a:stCxn id="18" idx="0"/>
              <a:endCxn id="23" idx="0"/>
            </p:cNvCxnSpPr>
            <p:nvPr/>
          </p:nvCxnSpPr>
          <p:spPr>
            <a:xfrm>
              <a:off x="6817360" y="2701646"/>
              <a:ext cx="0" cy="10440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>
              <a:stCxn id="21" idx="0"/>
              <a:endCxn id="22" idx="2"/>
            </p:cNvCxnSpPr>
            <p:nvPr/>
          </p:nvCxnSpPr>
          <p:spPr>
            <a:xfrm flipH="1">
              <a:off x="6836593" y="4435664"/>
              <a:ext cx="372313" cy="16397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>
              <a:stCxn id="19" idx="0"/>
              <a:endCxn id="22" idx="2"/>
            </p:cNvCxnSpPr>
            <p:nvPr/>
          </p:nvCxnSpPr>
          <p:spPr>
            <a:xfrm>
              <a:off x="6476301" y="4435664"/>
              <a:ext cx="360292" cy="16397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>
              <a:stCxn id="25" idx="0"/>
              <a:endCxn id="21" idx="2"/>
            </p:cNvCxnSpPr>
            <p:nvPr/>
          </p:nvCxnSpPr>
          <p:spPr>
            <a:xfrm>
              <a:off x="6889598" y="3376999"/>
              <a:ext cx="319308" cy="60603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9E8EC-5ACB-094A-9D12-CEB7E9208584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661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558720" y="321142"/>
            <a:ext cx="7890799" cy="1129846"/>
          </a:xfrm>
        </p:spPr>
        <p:txBody>
          <a:bodyPr>
            <a:normAutofit/>
          </a:bodyPr>
          <a:lstStyle/>
          <a:p>
            <a:r>
              <a:rPr lang="en-US" sz="3600" dirty="0"/>
              <a:t>Attack 3: Neural Network Model Recovery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44558" y="1917733"/>
            <a:ext cx="849464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b="1" dirty="0"/>
              <a:t>Victim: </a:t>
            </a:r>
            <a:r>
              <a:rPr lang="en-US" sz="2000" dirty="0"/>
              <a:t>A CUDA-implemented back-propagation (</a:t>
            </a:r>
            <a:r>
              <a:rPr lang="en-US" sz="2000" dirty="0" err="1"/>
              <a:t>Rodinia</a:t>
            </a:r>
            <a:r>
              <a:rPr lang="en-US" sz="2000" dirty="0"/>
              <a:t> benchmark)</a:t>
            </a:r>
          </a:p>
          <a:p>
            <a:pPr algn="just"/>
            <a:endParaRPr lang="en-US" sz="2000" dirty="0"/>
          </a:p>
          <a:p>
            <a:pPr algn="just"/>
            <a:r>
              <a:rPr lang="en-US" sz="2000" b="1" dirty="0"/>
              <a:t>Spy: </a:t>
            </a:r>
            <a:r>
              <a:rPr lang="en-US" sz="2000" dirty="0"/>
              <a:t>Launches several hundred consecutive CUDA kernels</a:t>
            </a:r>
          </a:p>
          <a:p>
            <a:pPr algn="just"/>
            <a:endParaRPr lang="en-US" sz="2000" b="1" dirty="0"/>
          </a:p>
          <a:p>
            <a:pPr algn="just"/>
            <a:endParaRPr lang="en-US" sz="2000" b="1" dirty="0"/>
          </a:p>
          <a:p>
            <a:pPr algn="just"/>
            <a:r>
              <a:rPr lang="en-US" sz="2000" b="1" dirty="0"/>
              <a:t>Methodology: </a:t>
            </a:r>
          </a:p>
          <a:p>
            <a:pPr marL="342891" indent="-342891" algn="just">
              <a:buFont typeface="Arial" charset="0"/>
              <a:buChar char="•"/>
            </a:pPr>
            <a:r>
              <a:rPr lang="en-US" sz="2000" b="1" dirty="0" err="1"/>
              <a:t>Colocate</a:t>
            </a:r>
            <a:r>
              <a:rPr lang="en-US" sz="2000" dirty="0"/>
              <a:t>: Reverse engineer GPU hardware schedulers to </a:t>
            </a:r>
            <a:r>
              <a:rPr lang="en-US" sz="2000" dirty="0" err="1"/>
              <a:t>colocate</a:t>
            </a:r>
            <a:r>
              <a:rPr lang="en-US" sz="2000" dirty="0"/>
              <a:t> on each SM</a:t>
            </a:r>
          </a:p>
          <a:p>
            <a:pPr marL="342891" indent="-342891" algn="just">
              <a:buFont typeface="Arial" charset="0"/>
              <a:buChar char="•"/>
            </a:pPr>
            <a:r>
              <a:rPr lang="en-US" sz="2000" b="1" dirty="0"/>
              <a:t>Create contention</a:t>
            </a:r>
            <a:r>
              <a:rPr lang="en-US" sz="2000" dirty="0"/>
              <a:t>: Different threads (or warps) utilize different hardware resources in parallel to create contention</a:t>
            </a:r>
          </a:p>
          <a:p>
            <a:pPr marL="342891" indent="-342891" algn="just">
              <a:buFont typeface="Arial" charset="0"/>
              <a:buChar char="•"/>
            </a:pPr>
            <a:r>
              <a:rPr lang="en-US" sz="2000" b="1" dirty="0"/>
              <a:t>Measure</a:t>
            </a:r>
            <a:r>
              <a:rPr lang="en-US" sz="2000" dirty="0"/>
              <a:t>: Collecting one vector of performance counter values from each spy kernel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9E8EC-5ACB-094A-9D12-CEB7E9208584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855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129846"/>
          </a:xfrm>
        </p:spPr>
        <p:txBody>
          <a:bodyPr>
            <a:normAutofit/>
          </a:bodyPr>
          <a:lstStyle/>
          <a:p>
            <a:r>
              <a:rPr lang="en-US" dirty="0"/>
              <a:t>Results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724" y="2981413"/>
            <a:ext cx="6420648" cy="204772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71332" y="1899010"/>
            <a:ext cx="80212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classification results for identifying the number of neurons through the side channel attack:</a:t>
            </a:r>
          </a:p>
        </p:txBody>
      </p:sp>
      <p:sp>
        <p:nvSpPr>
          <p:cNvPr id="7" name="Rectangle 6"/>
          <p:cNvSpPr/>
          <p:nvPr/>
        </p:nvSpPr>
        <p:spPr>
          <a:xfrm>
            <a:off x="671332" y="5240312"/>
            <a:ext cx="794698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/>
              <a:t>Input layer size varying in the range between 64 and 65536 neurons collecting 10 samples for each input size</a:t>
            </a:r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4262365" y="4091549"/>
            <a:ext cx="1629149" cy="361018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9E8EC-5ACB-094A-9D12-CEB7E9208584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0016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129846"/>
          </a:xfrm>
        </p:spPr>
        <p:txBody>
          <a:bodyPr/>
          <a:lstStyle/>
          <a:p>
            <a:r>
              <a:rPr lang="en-US" dirty="0"/>
              <a:t>CUDA-Graphics Side Channel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22453" y="1778330"/>
            <a:ext cx="7870786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b="1" dirty="0"/>
              <a:t>Colocation</a:t>
            </a:r>
            <a:r>
              <a:rPr lang="en-US" sz="2000" dirty="0"/>
              <a:t> (reverse engineering): </a:t>
            </a:r>
          </a:p>
          <a:p>
            <a:pPr algn="just"/>
            <a:r>
              <a:rPr lang="en-US" sz="2000" dirty="0"/>
              <a:t>Fine-grained  interleaving execution (not concurrent) of CUDA kernels and graphics operations on the GPU</a:t>
            </a:r>
          </a:p>
          <a:p>
            <a:pPr algn="just"/>
            <a:endParaRPr lang="en-US" sz="2000" dirty="0"/>
          </a:p>
          <a:p>
            <a:pPr algn="just"/>
            <a:endParaRPr lang="en-US" sz="2000" dirty="0"/>
          </a:p>
          <a:p>
            <a:pPr algn="just"/>
            <a:r>
              <a:rPr lang="en-US" sz="2000" b="1" dirty="0"/>
              <a:t>Leakage: </a:t>
            </a:r>
          </a:p>
          <a:p>
            <a:pPr marL="285744" indent="-285744" algn="just">
              <a:buFont typeface="Arial" charset="0"/>
              <a:buChar char="•"/>
            </a:pPr>
            <a:r>
              <a:rPr lang="en-US" sz="2000" dirty="0"/>
              <a:t>Memory API </a:t>
            </a:r>
          </a:p>
          <a:p>
            <a:pPr marL="742944" lvl="1" indent="-285744" algn="just">
              <a:buFont typeface="Arial" charset="0"/>
              <a:buChar char="•"/>
            </a:pPr>
            <a:r>
              <a:rPr lang="en-US" sz="2000" dirty="0"/>
              <a:t>From CPU, so concurrent execution</a:t>
            </a:r>
          </a:p>
          <a:p>
            <a:pPr algn="just"/>
            <a:endParaRPr lang="en-US" sz="2000" dirty="0"/>
          </a:p>
          <a:p>
            <a:pPr marL="285744" indent="-285744" algn="just">
              <a:buFont typeface="Arial" charset="0"/>
              <a:buChar char="•"/>
            </a:pPr>
            <a:r>
              <a:rPr lang="en-US" sz="2000" dirty="0"/>
              <a:t>GPU Performance Counters sampling after every frame by a short CUDA kernel</a:t>
            </a:r>
          </a:p>
          <a:p>
            <a:pPr algn="just"/>
            <a:endParaRPr lang="en-US" sz="2000" dirty="0"/>
          </a:p>
          <a:p>
            <a:pPr marL="285744" indent="-285744" algn="just">
              <a:buFont typeface="Arial" charset="0"/>
              <a:buChar char="•"/>
            </a:pPr>
            <a:r>
              <a:rPr lang="en-US" sz="2000" b="1" dirty="0"/>
              <a:t>Result</a:t>
            </a:r>
            <a:r>
              <a:rPr lang="en-US" sz="2000" dirty="0"/>
              <a:t>: Classification accuracy of </a:t>
            </a:r>
            <a:r>
              <a:rPr lang="en-US" sz="2000" b="1" dirty="0"/>
              <a:t>93%</a:t>
            </a:r>
            <a:r>
              <a:rPr lang="en-US" sz="2000" dirty="0"/>
              <a:t> for </a:t>
            </a:r>
            <a:r>
              <a:rPr lang="en-US" sz="2000" b="1" dirty="0"/>
              <a:t>200</a:t>
            </a:r>
            <a:r>
              <a:rPr lang="en-US" sz="2000" dirty="0"/>
              <a:t> Alexa top websites</a:t>
            </a:r>
          </a:p>
          <a:p>
            <a:pPr algn="just"/>
            <a:endParaRPr lang="en-US" sz="20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9E8EC-5ACB-094A-9D12-CEB7E9208584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166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780327" y="295678"/>
            <a:ext cx="10515600" cy="1129846"/>
          </a:xfrm>
        </p:spPr>
        <p:txBody>
          <a:bodyPr/>
          <a:lstStyle/>
          <a:p>
            <a:r>
              <a:rPr lang="en-US" dirty="0"/>
              <a:t>Disclosure to NVIDIA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676155" y="1814050"/>
            <a:ext cx="7715491" cy="4351338"/>
          </a:xfrm>
        </p:spPr>
        <p:txBody>
          <a:bodyPr>
            <a:normAutofit/>
          </a:bodyPr>
          <a:lstStyle/>
          <a:p>
            <a:r>
              <a:rPr lang="en-US" sz="2400" dirty="0"/>
              <a:t>We have reported all of our findings to NVIDIA</a:t>
            </a:r>
          </a:p>
          <a:p>
            <a:pPr lvl="1"/>
            <a:r>
              <a:rPr lang="en-US" sz="2000" dirty="0"/>
              <a:t> Security bulletin, and </a:t>
            </a:r>
            <a:r>
              <a:rPr lang="en-US" sz="2400" dirty="0"/>
              <a:t>CVE string</a:t>
            </a:r>
          </a:p>
          <a:p>
            <a:pPr lvl="1"/>
            <a:endParaRPr lang="en-US" sz="2400" dirty="0"/>
          </a:p>
          <a:p>
            <a:r>
              <a:rPr lang="en-US" sz="2400" dirty="0"/>
              <a:t>Patch: offers system administrators the option to disable access to performance counters from user processes</a:t>
            </a:r>
          </a:p>
          <a:p>
            <a:pPr lvl="1"/>
            <a:r>
              <a:rPr lang="en-US" sz="2000" dirty="0"/>
              <a:t>Appears to be a substantial compatibility issue to take away these APIs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9E8EC-5ACB-094A-9D12-CEB7E9208584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3249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129846"/>
          </a:xfrm>
        </p:spPr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77078" y="1922231"/>
            <a:ext cx="8415131" cy="4351339"/>
          </a:xfrm>
        </p:spPr>
        <p:txBody>
          <a:bodyPr>
            <a:normAutofit/>
          </a:bodyPr>
          <a:lstStyle/>
          <a:p>
            <a:pPr algn="just"/>
            <a:r>
              <a:rPr lang="en-US" sz="2400" dirty="0"/>
              <a:t>Side channels on GPUs</a:t>
            </a:r>
          </a:p>
          <a:p>
            <a:pPr lvl="1" algn="just"/>
            <a:r>
              <a:rPr lang="en-US" sz="2000" dirty="0"/>
              <a:t>Fine grain channels impractical?</a:t>
            </a:r>
          </a:p>
          <a:p>
            <a:pPr algn="just"/>
            <a:endParaRPr lang="en-US" sz="2400" dirty="0"/>
          </a:p>
          <a:p>
            <a:pPr algn="just"/>
            <a:r>
              <a:rPr lang="en-US" sz="2400" dirty="0"/>
              <a:t>…between </a:t>
            </a:r>
            <a:r>
              <a:rPr lang="en-US" sz="2400" b="1" dirty="0"/>
              <a:t>two concurrent applications</a:t>
            </a:r>
            <a:r>
              <a:rPr lang="en-US" sz="2400" dirty="0"/>
              <a:t> on GPUs: </a:t>
            </a:r>
          </a:p>
          <a:p>
            <a:pPr lvl="1" algn="just"/>
            <a:r>
              <a:rPr lang="en-US" sz="2000" dirty="0"/>
              <a:t> A series of end-to-end GPU attacks on both graphics and computational stacks, as well as across them. </a:t>
            </a:r>
          </a:p>
          <a:p>
            <a:pPr marL="0" indent="0" algn="just">
              <a:buNone/>
            </a:pPr>
            <a:endParaRPr lang="en-US" sz="2400" dirty="0"/>
          </a:p>
          <a:p>
            <a:pPr algn="just"/>
            <a:r>
              <a:rPr lang="en-US" sz="2400" dirty="0"/>
              <a:t>Mitigations based on limiting the rate and precision are effective</a:t>
            </a:r>
          </a:p>
          <a:p>
            <a:pPr algn="just"/>
            <a:endParaRPr lang="en-US" sz="2400" dirty="0"/>
          </a:p>
          <a:p>
            <a:pPr algn="just"/>
            <a:r>
              <a:rPr lang="en-US" sz="2400" dirty="0"/>
              <a:t>Future work: Multi-GPU systems; integrated GPU systems</a:t>
            </a:r>
          </a:p>
          <a:p>
            <a:pPr marL="0" indent="0" algn="just">
              <a:buNone/>
            </a:pPr>
            <a:endParaRPr lang="en-US" sz="2400" dirty="0"/>
          </a:p>
          <a:p>
            <a:pPr algn="just"/>
            <a:endParaRPr lang="en-US" sz="24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9E8EC-5ACB-094A-9D12-CEB7E9208584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188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17ECD6E-0621-434B-8A78-8BDBEFA37E55}"/>
              </a:ext>
            </a:extLst>
          </p:cNvPr>
          <p:cNvSpPr/>
          <p:nvPr/>
        </p:nvSpPr>
        <p:spPr>
          <a:xfrm>
            <a:off x="0" y="2086984"/>
            <a:ext cx="9144000" cy="18288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solidFill>
                  <a:schemeClr val="tx1"/>
                </a:solidFill>
              </a:rPr>
              <a:t>Architecture Mitigations</a:t>
            </a:r>
          </a:p>
        </p:txBody>
      </p:sp>
    </p:spTree>
    <p:extLst>
      <p:ext uri="{BB962C8B-B14F-4D97-AF65-F5344CB8AC3E}">
        <p14:creationId xmlns:p14="http://schemas.microsoft.com/office/powerpoint/2010/main" val="126774681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70A172C-282C-A24F-9F0C-777EFA0689BE}"/>
              </a:ext>
            </a:extLst>
          </p:cNvPr>
          <p:cNvSpPr/>
          <p:nvPr/>
        </p:nvSpPr>
        <p:spPr>
          <a:xfrm>
            <a:off x="0" y="311972"/>
            <a:ext cx="1565238" cy="109728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GPUGUARD</a:t>
            </a:r>
            <a:endParaRPr lang="en-US" sz="1600" b="1" dirty="0">
              <a:solidFill>
                <a:schemeClr val="tx1"/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11072E5-C739-3543-9346-861FBA0A47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9111" y="403244"/>
            <a:ext cx="7886700" cy="1325563"/>
          </a:xfrm>
        </p:spPr>
        <p:txBody>
          <a:bodyPr>
            <a:noAutofit/>
          </a:bodyPr>
          <a:lstStyle/>
          <a:p>
            <a:r>
              <a:rPr lang="en-US" sz="2000" b="1" dirty="0"/>
              <a:t>Mitigating Contention Based Side and Covert Channel Attacks on GPUs</a:t>
            </a:r>
            <a:br>
              <a:rPr lang="en-US" sz="2400" b="1" dirty="0"/>
            </a:br>
            <a:endParaRPr lang="en-US" sz="24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5A54F0-DDB1-4A43-B6B7-01B8FE42A2B6}"/>
              </a:ext>
            </a:extLst>
          </p:cNvPr>
          <p:cNvSpPr txBox="1"/>
          <p:nvPr/>
        </p:nvSpPr>
        <p:spPr>
          <a:xfrm>
            <a:off x="387275" y="1728806"/>
            <a:ext cx="8229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/>
              <a:t>Classifier to detect contention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Security domains at different hierarchy levels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maximize sharing (and performance) when it is safe</a:t>
            </a:r>
          </a:p>
        </p:txBody>
      </p:sp>
      <p:pic>
        <p:nvPicPr>
          <p:cNvPr id="7" name="Content Placeholder 4" descr="A screenshot of a video game&#10;&#10;Description automatically generated">
            <a:extLst>
              <a:ext uri="{FF2B5EF4-FFF2-40B4-BE49-F238E27FC236}">
                <a16:creationId xmlns:a16="http://schemas.microsoft.com/office/drawing/2014/main" id="{96D368A5-46C8-854D-AB6B-4B21520BB3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7276" y="3371799"/>
            <a:ext cx="4318344" cy="2774111"/>
          </a:xfr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12431C2D-A1B9-6D4C-AD37-C860D92F9A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3480" y="3429001"/>
            <a:ext cx="4294468" cy="2716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61517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242FC673-420E-1B42-88C9-A9B39BC523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40589" y="1017897"/>
            <a:ext cx="4264073" cy="5680609"/>
          </a:xfr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905592DD-6845-4246-9D21-021DCE5F03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842" y="1013117"/>
            <a:ext cx="3453536" cy="2670889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0138ADE3-3191-5141-8DCD-EDF8987AE9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842" y="99688"/>
            <a:ext cx="4106345" cy="1325563"/>
          </a:xfrm>
        </p:spPr>
        <p:txBody>
          <a:bodyPr>
            <a:noAutofit/>
          </a:bodyPr>
          <a:lstStyle/>
          <a:p>
            <a:r>
              <a:rPr lang="en-US" sz="2800" b="1" dirty="0"/>
              <a:t>Security Unit Implementation: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8A6CD1F-03FD-0E45-9AFA-1A0D5C258749}"/>
              </a:ext>
            </a:extLst>
          </p:cNvPr>
          <p:cNvSpPr txBox="1"/>
          <p:nvPr/>
        </p:nvSpPr>
        <p:spPr>
          <a:xfrm>
            <a:off x="883140" y="3673535"/>
            <a:ext cx="2311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Tangram Security Unit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199DBF3-237F-7847-83C9-9EC453EF88D8}"/>
              </a:ext>
            </a:extLst>
          </p:cNvPr>
          <p:cNvSpPr txBox="1"/>
          <p:nvPr/>
        </p:nvSpPr>
        <p:spPr>
          <a:xfrm>
            <a:off x="139338" y="4781478"/>
            <a:ext cx="4808182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/>
              <a:t>Datapath Slicing to Prevent  Functional Unit Attacks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/>
              <a:t>Rate Limiting Warp Scheduler to Prevent Warp Scheduling Attack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/>
              <a:t>Instruction Fetch Arbitration to Prevent Instruction Cache Attack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/>
              <a:t>Data Cache Re-purposing and Bypassing to Prevent Data Cache Attack.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/>
              <a:t>Temporal Partitioning to Prevent Global Memory Attack</a:t>
            </a:r>
          </a:p>
          <a:p>
            <a:pPr algn="just"/>
            <a:endParaRPr lang="en-US" sz="16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600" dirty="0"/>
          </a:p>
          <a:p>
            <a:pPr algn="just"/>
            <a:endParaRPr lang="en-US" sz="16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99926E2-1682-554E-88D3-618DE68ABE91}"/>
              </a:ext>
            </a:extLst>
          </p:cNvPr>
          <p:cNvSpPr txBox="1"/>
          <p:nvPr/>
        </p:nvSpPr>
        <p:spPr>
          <a:xfrm>
            <a:off x="5439279" y="577802"/>
            <a:ext cx="30528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Tangram (Intra-SM Defense Framework)</a:t>
            </a:r>
          </a:p>
        </p:txBody>
      </p:sp>
    </p:spTree>
    <p:extLst>
      <p:ext uri="{BB962C8B-B14F-4D97-AF65-F5344CB8AC3E}">
        <p14:creationId xmlns:p14="http://schemas.microsoft.com/office/powerpoint/2010/main" val="109459935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5F9C21-0501-F848-8528-9C9B4A96E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5AF9B020-BC9E-8D43-BCFC-51141BEE63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038" y="2178051"/>
            <a:ext cx="8543925" cy="16764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C9A6319-610B-F644-ABF1-55A603FE9A20}"/>
              </a:ext>
            </a:extLst>
          </p:cNvPr>
          <p:cNvSpPr txBox="1"/>
          <p:nvPr/>
        </p:nvSpPr>
        <p:spPr>
          <a:xfrm>
            <a:off x="140331" y="4689906"/>
            <a:ext cx="8703632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Detection: 100% sensitivity,  8.5% false positive rate and 0% false negative rate.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8% to 23% overhead when there is an attack and zero overhead under attack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dirty="0"/>
              <a:t>69%-96% faster than spatial partitioning.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0.2% area overhead.  0.18% of the overall system power.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000" dirty="0"/>
          </a:p>
          <a:p>
            <a:pPr algn="just"/>
            <a:endParaRPr lang="en-US" sz="20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E5E7460-BB4A-8341-9E60-9DAB2E76007C}"/>
              </a:ext>
            </a:extLst>
          </p:cNvPr>
          <p:cNvSpPr txBox="1"/>
          <p:nvPr/>
        </p:nvSpPr>
        <p:spPr>
          <a:xfrm>
            <a:off x="3103912" y="1690688"/>
            <a:ext cx="6933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Performance impact of </a:t>
            </a:r>
            <a:r>
              <a:rPr lang="en-US" dirty="0" err="1"/>
              <a:t>GPUGuard</a:t>
            </a:r>
            <a:r>
              <a:rPr lang="en-US" dirty="0"/>
              <a:t> on Volta. 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CFEAC8F-B319-DE4E-8B3E-F09B83E05352}"/>
              </a:ext>
            </a:extLst>
          </p:cNvPr>
          <p:cNvSpPr txBox="1"/>
          <p:nvPr/>
        </p:nvSpPr>
        <p:spPr>
          <a:xfrm>
            <a:off x="2066795" y="3854451"/>
            <a:ext cx="1431687" cy="375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Attacks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F36D15E-FE15-2647-87FE-3473B2A8A974}"/>
              </a:ext>
            </a:extLst>
          </p:cNvPr>
          <p:cNvSpPr txBox="1"/>
          <p:nvPr/>
        </p:nvSpPr>
        <p:spPr>
          <a:xfrm>
            <a:off x="6570490" y="3818961"/>
            <a:ext cx="1431687" cy="375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Regular Apps</a:t>
            </a:r>
          </a:p>
        </p:txBody>
      </p:sp>
    </p:spTree>
    <p:extLst>
      <p:ext uri="{BB962C8B-B14F-4D97-AF65-F5344CB8AC3E}">
        <p14:creationId xmlns:p14="http://schemas.microsoft.com/office/powerpoint/2010/main" val="4285333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ABB04-5688-9248-832F-4AEDACB508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29433"/>
            <a:ext cx="7886700" cy="1325563"/>
          </a:xfrm>
        </p:spPr>
        <p:txBody>
          <a:bodyPr/>
          <a:lstStyle/>
          <a:p>
            <a:r>
              <a:rPr lang="en-US" dirty="0"/>
              <a:t>Architecture support for security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ED7E486-9DC2-BE46-9399-7EFB9D347A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982" y="1146493"/>
            <a:ext cx="5748644" cy="535305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FE9C250-4CAC-4948-8EB6-6730BCACAD6E}"/>
              </a:ext>
            </a:extLst>
          </p:cNvPr>
          <p:cNvSpPr txBox="1"/>
          <p:nvPr/>
        </p:nvSpPr>
        <p:spPr>
          <a:xfrm>
            <a:off x="6364224" y="1816608"/>
            <a:ext cx="248343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What hardware </a:t>
            </a:r>
          </a:p>
          <a:p>
            <a:r>
              <a:rPr lang="en-US" dirty="0"/>
              <a:t>Vulnerabilities are </a:t>
            </a:r>
          </a:p>
          <a:p>
            <a:r>
              <a:rPr lang="en-US" dirty="0"/>
              <a:t>Exploitable by software?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9F97C6-F62D-A24B-9D95-A7D46AD191CE}"/>
              </a:ext>
            </a:extLst>
          </p:cNvPr>
          <p:cNvSpPr txBox="1"/>
          <p:nvPr/>
        </p:nvSpPr>
        <p:spPr>
          <a:xfrm>
            <a:off x="6200336" y="4626864"/>
            <a:ext cx="258878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What support can we </a:t>
            </a:r>
          </a:p>
          <a:p>
            <a:r>
              <a:rPr lang="en-US" dirty="0"/>
              <a:t>offer to improve software</a:t>
            </a:r>
          </a:p>
          <a:p>
            <a:r>
              <a:rPr lang="en-US" dirty="0"/>
              <a:t>Security?</a:t>
            </a:r>
          </a:p>
        </p:txBody>
      </p:sp>
    </p:spTree>
    <p:extLst>
      <p:ext uri="{BB962C8B-B14F-4D97-AF65-F5344CB8AC3E}">
        <p14:creationId xmlns:p14="http://schemas.microsoft.com/office/powerpoint/2010/main" val="557944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129846"/>
          </a:xfrm>
        </p:spPr>
        <p:txBody>
          <a:bodyPr/>
          <a:lstStyle/>
          <a:p>
            <a:r>
              <a:rPr lang="en-US" dirty="0"/>
              <a:t>Mitigation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92165" y="2327870"/>
            <a:ext cx="2114424" cy="114065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Limiting the rate of the calls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3083614" y="2340803"/>
            <a:ext cx="2882095" cy="11207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Limiting </a:t>
            </a:r>
            <a:r>
              <a:rPr lang="en-US" sz="2000"/>
              <a:t>the precision </a:t>
            </a:r>
            <a:r>
              <a:rPr lang="en-US" sz="2000" dirty="0"/>
              <a:t>of returned information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6327802" y="2327870"/>
            <a:ext cx="2245489" cy="106405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Combined</a:t>
            </a:r>
          </a:p>
          <a:p>
            <a:pPr marL="0" indent="0">
              <a:buNone/>
            </a:pPr>
            <a:r>
              <a:rPr lang="en-US" sz="2000" dirty="0"/>
              <a:t>(Rate limiting at 4MB granularity)</a:t>
            </a:r>
          </a:p>
        </p:txBody>
      </p:sp>
      <p:pic>
        <p:nvPicPr>
          <p:cNvPr id="8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655" y="3429967"/>
            <a:ext cx="2600511" cy="2137455"/>
          </a:xfr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5166" y="3429966"/>
            <a:ext cx="2754776" cy="21655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4448" y="3429966"/>
            <a:ext cx="2778691" cy="2137456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9E8EC-5ACB-094A-9D12-CEB7E9208584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620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DCE517-9962-1B42-84B9-F97273B9CF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194690"/>
            <a:ext cx="7886700" cy="4351338"/>
          </a:xfrm>
        </p:spPr>
        <p:txBody>
          <a:bodyPr>
            <a:normAutofit/>
          </a:bodyPr>
          <a:lstStyle/>
          <a:p>
            <a:pPr algn="just"/>
            <a:r>
              <a:rPr lang="en-US" sz="1800" dirty="0"/>
              <a:t>Defense to “A Complete Key Recovery Timing Attack on a GPU</a:t>
            </a:r>
            <a:r>
              <a:rPr lang="en-US" sz="1600" dirty="0"/>
              <a:t>; </a:t>
            </a:r>
            <a:r>
              <a:rPr lang="en-US" sz="1800" dirty="0"/>
              <a:t>Jiang, Fei, </a:t>
            </a:r>
            <a:r>
              <a:rPr lang="en-US" sz="1800" dirty="0" err="1"/>
              <a:t>Kaeli</a:t>
            </a:r>
            <a:r>
              <a:rPr lang="en-US" sz="1800" dirty="0"/>
              <a:t>, Northeastern University”</a:t>
            </a:r>
          </a:p>
          <a:p>
            <a:pPr marL="0" indent="0" algn="just">
              <a:buNone/>
            </a:pPr>
            <a:endParaRPr lang="en-US" sz="1800" dirty="0"/>
          </a:p>
          <a:p>
            <a:pPr algn="just"/>
            <a:r>
              <a:rPr lang="en-US" sz="1800" dirty="0"/>
              <a:t>The attack uses the </a:t>
            </a:r>
            <a:r>
              <a:rPr lang="en-US" sz="1800" b="1" i="1" dirty="0"/>
              <a:t>deterministic</a:t>
            </a:r>
            <a:r>
              <a:rPr lang="en-US" sz="1800" dirty="0"/>
              <a:t> nature of the coalescing mechanism</a:t>
            </a:r>
          </a:p>
          <a:p>
            <a:pPr marL="0" indent="0" algn="just">
              <a:buNone/>
            </a:pPr>
            <a:endParaRPr lang="en-US" sz="1800" dirty="0"/>
          </a:p>
          <a:p>
            <a:pPr algn="just"/>
            <a:r>
              <a:rPr lang="en-US" sz="1800" dirty="0"/>
              <a:t>Making the calculation of coalesced accesses </a:t>
            </a:r>
            <a:r>
              <a:rPr lang="en-US" sz="1800" i="1" dirty="0"/>
              <a:t>harder</a:t>
            </a:r>
            <a:r>
              <a:rPr lang="en-US" sz="1800" dirty="0"/>
              <a:t> for the attacker by </a:t>
            </a:r>
            <a:r>
              <a:rPr lang="en-US" sz="1800" b="1" i="1" dirty="0"/>
              <a:t>randomizing</a:t>
            </a:r>
            <a:r>
              <a:rPr lang="en-US" sz="1800" dirty="0"/>
              <a:t> the memory access coalescing (the size, number, and thread-elements of a sub-warp)</a:t>
            </a:r>
          </a:p>
          <a:p>
            <a:pPr marL="0" indent="0" algn="just">
              <a:buNone/>
            </a:pPr>
            <a:endParaRPr lang="en-US" sz="1800" dirty="0"/>
          </a:p>
          <a:p>
            <a:pPr algn="just"/>
            <a:r>
              <a:rPr lang="en-US" sz="1800" dirty="0"/>
              <a:t>A trade-off between security and performance</a:t>
            </a:r>
          </a:p>
          <a:p>
            <a:pPr algn="just"/>
            <a:endParaRPr lang="en-US" sz="1800" dirty="0"/>
          </a:p>
          <a:p>
            <a:pPr algn="just"/>
            <a:endParaRPr lang="en-US" sz="18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3162C43-A25A-3646-8675-8A5DC6F68342}"/>
              </a:ext>
            </a:extLst>
          </p:cNvPr>
          <p:cNvSpPr/>
          <p:nvPr/>
        </p:nvSpPr>
        <p:spPr>
          <a:xfrm>
            <a:off x="0" y="311972"/>
            <a:ext cx="1565238" cy="109728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RCOAL</a:t>
            </a:r>
          </a:p>
          <a:p>
            <a:pPr algn="ctr"/>
            <a:r>
              <a:rPr lang="en-US" sz="2000" b="1" dirty="0">
                <a:solidFill>
                  <a:schemeClr val="tx1"/>
                </a:solidFill>
              </a:rPr>
              <a:t>HPCA-2018</a:t>
            </a: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C421148-DC6C-3B49-96C7-A5EFD88FD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7900" y="566082"/>
            <a:ext cx="7886700" cy="1325563"/>
          </a:xfrm>
        </p:spPr>
        <p:txBody>
          <a:bodyPr>
            <a:noAutofit/>
          </a:bodyPr>
          <a:lstStyle/>
          <a:p>
            <a:r>
              <a:rPr lang="en-US" sz="1800" b="1" dirty="0"/>
              <a:t>Mitigating GPU Timing Attack via </a:t>
            </a:r>
            <a:r>
              <a:rPr lang="en-US" sz="1800" b="1" dirty="0" err="1"/>
              <a:t>Subwarp</a:t>
            </a:r>
            <a:r>
              <a:rPr lang="en-US" sz="1800" b="1" dirty="0"/>
              <a:t>-based Randomized Coalescing Techniques</a:t>
            </a:r>
            <a:br>
              <a:rPr lang="en-US" sz="1800" b="1" dirty="0"/>
            </a:br>
            <a:r>
              <a:rPr lang="en-US" sz="1800" b="1" dirty="0"/>
              <a:t>	</a:t>
            </a:r>
            <a:r>
              <a:rPr lang="en-US" sz="1200" dirty="0"/>
              <a:t>Kadam, Zhang and Jog (College of William and Mary &amp; Penn State University)</a:t>
            </a:r>
            <a:br>
              <a:rPr lang="en-US" sz="1800" dirty="0"/>
            </a:b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27607319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68825F5-6E86-084F-BE27-DFB30E73EE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755" y="646341"/>
            <a:ext cx="6698512" cy="857250"/>
          </a:xfrm>
        </p:spPr>
        <p:txBody>
          <a:bodyPr>
            <a:normAutofit/>
          </a:bodyPr>
          <a:lstStyle/>
          <a:p>
            <a:r>
              <a:rPr lang="en-US" sz="2800" b="1" dirty="0"/>
              <a:t>Memory Access Coalescing in GPUs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8F0FB3A-9224-784C-976D-890724D6A8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6755" y="1503591"/>
            <a:ext cx="6698512" cy="3729858"/>
          </a:xfrm>
        </p:spPr>
        <p:txBody>
          <a:bodyPr/>
          <a:lstStyle/>
          <a:p>
            <a:endParaRPr lang="en-US" sz="18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60662FA-4386-DC46-ABF5-AC4B03554CE4}"/>
              </a:ext>
            </a:extLst>
          </p:cNvPr>
          <p:cNvSpPr/>
          <p:nvPr/>
        </p:nvSpPr>
        <p:spPr>
          <a:xfrm>
            <a:off x="2934656" y="3722728"/>
            <a:ext cx="581564" cy="384047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sz="1050" dirty="0">
                <a:solidFill>
                  <a:prstClr val="black"/>
                </a:solidFill>
                <a:latin typeface="Calibri" panose="020F0502020204030204"/>
              </a:rPr>
              <a:t>0x00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BEF7D79-E250-F548-96DE-BC2B51610EF4}"/>
              </a:ext>
            </a:extLst>
          </p:cNvPr>
          <p:cNvSpPr/>
          <p:nvPr/>
        </p:nvSpPr>
        <p:spPr>
          <a:xfrm>
            <a:off x="3515395" y="3722728"/>
            <a:ext cx="572874" cy="38404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sz="1050" dirty="0">
                <a:solidFill>
                  <a:prstClr val="black"/>
                </a:solidFill>
                <a:latin typeface="Calibri" panose="020F0502020204030204"/>
              </a:rPr>
              <a:t>0x01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9945442-B875-464C-A5BE-86E98DF7A41B}"/>
              </a:ext>
            </a:extLst>
          </p:cNvPr>
          <p:cNvSpPr/>
          <p:nvPr/>
        </p:nvSpPr>
        <p:spPr>
          <a:xfrm>
            <a:off x="4089579" y="3722728"/>
            <a:ext cx="576068" cy="38404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sz="1050" dirty="0">
                <a:solidFill>
                  <a:prstClr val="black"/>
                </a:solidFill>
                <a:latin typeface="Calibri" panose="020F0502020204030204"/>
              </a:rPr>
              <a:t>0x02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39B4CED-2DCE-3C47-ACB2-C448883A465E}"/>
              </a:ext>
            </a:extLst>
          </p:cNvPr>
          <p:cNvSpPr/>
          <p:nvPr/>
        </p:nvSpPr>
        <p:spPr>
          <a:xfrm>
            <a:off x="4662655" y="3722728"/>
            <a:ext cx="576068" cy="38404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sz="1050" dirty="0">
                <a:solidFill>
                  <a:prstClr val="black"/>
                </a:solidFill>
                <a:latin typeface="Calibri" panose="020F0502020204030204"/>
              </a:rPr>
              <a:t>0x03</a:t>
            </a:r>
          </a:p>
        </p:txBody>
      </p:sp>
      <p:sp>
        <p:nvSpPr>
          <p:cNvPr id="11" name="Arrow: Down 8">
            <a:extLst>
              <a:ext uri="{FF2B5EF4-FFF2-40B4-BE49-F238E27FC236}">
                <a16:creationId xmlns:a16="http://schemas.microsoft.com/office/drawing/2014/main" id="{471BCEC7-BD95-164E-9599-60C7D89F4D32}"/>
              </a:ext>
            </a:extLst>
          </p:cNvPr>
          <p:cNvSpPr/>
          <p:nvPr/>
        </p:nvSpPr>
        <p:spPr>
          <a:xfrm>
            <a:off x="4220962" y="3078767"/>
            <a:ext cx="167559" cy="293245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endParaRPr lang="en-US" sz="3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463227B-544B-7C4B-B67E-864888F45A10}"/>
              </a:ext>
            </a:extLst>
          </p:cNvPr>
          <p:cNvSpPr/>
          <p:nvPr/>
        </p:nvSpPr>
        <p:spPr>
          <a:xfrm>
            <a:off x="2940638" y="4165119"/>
            <a:ext cx="580877" cy="384047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sz="1050" dirty="0">
                <a:solidFill>
                  <a:prstClr val="black"/>
                </a:solidFill>
                <a:latin typeface="Calibri" panose="020F0502020204030204"/>
              </a:rPr>
              <a:t>0x04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5854DF7-DB9A-8543-A8F3-0C7F6BBE1EC6}"/>
              </a:ext>
            </a:extLst>
          </p:cNvPr>
          <p:cNvSpPr/>
          <p:nvPr/>
        </p:nvSpPr>
        <p:spPr>
          <a:xfrm>
            <a:off x="3521172" y="4165119"/>
            <a:ext cx="567719" cy="38404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sz="1050" dirty="0">
                <a:solidFill>
                  <a:prstClr val="black"/>
                </a:solidFill>
                <a:latin typeface="Calibri" panose="020F0502020204030204"/>
              </a:rPr>
              <a:t>0x05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2E95F9-46B0-5348-81E0-7793C24CF18E}"/>
              </a:ext>
            </a:extLst>
          </p:cNvPr>
          <p:cNvSpPr/>
          <p:nvPr/>
        </p:nvSpPr>
        <p:spPr>
          <a:xfrm>
            <a:off x="4089375" y="4165119"/>
            <a:ext cx="576068" cy="38404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6126" tIns="13063" rIns="26126" bIns="1306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30642"/>
            <a:r>
              <a:rPr lang="en-US" sz="1050" dirty="0">
                <a:solidFill>
                  <a:prstClr val="black"/>
                </a:solidFill>
                <a:latin typeface="Calibri" panose="020F0502020204030204"/>
              </a:rPr>
              <a:t>0x06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169012E-38BA-E449-AE54-271F4D0FF518}"/>
              </a:ext>
            </a:extLst>
          </p:cNvPr>
          <p:cNvSpPr/>
          <p:nvPr/>
        </p:nvSpPr>
        <p:spPr>
          <a:xfrm>
            <a:off x="4661968" y="4165119"/>
            <a:ext cx="576068" cy="38404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6126" tIns="13063" rIns="26126" bIns="1306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30642"/>
            <a:r>
              <a:rPr lang="en-US" sz="1050" dirty="0">
                <a:solidFill>
                  <a:prstClr val="black"/>
                </a:solidFill>
                <a:latin typeface="Calibri" panose="020F0502020204030204"/>
              </a:rPr>
              <a:t>0x07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950B5E3-C122-9C43-B79C-7B8918E13621}"/>
              </a:ext>
            </a:extLst>
          </p:cNvPr>
          <p:cNvSpPr/>
          <p:nvPr/>
        </p:nvSpPr>
        <p:spPr>
          <a:xfrm>
            <a:off x="2940638" y="5031743"/>
            <a:ext cx="581223" cy="38404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6126" tIns="13063" rIns="26126" bIns="1306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30642"/>
            <a:r>
              <a:rPr lang="en-US" sz="1050" dirty="0">
                <a:solidFill>
                  <a:prstClr val="black"/>
                </a:solidFill>
                <a:latin typeface="Calibri" panose="020F0502020204030204"/>
              </a:rPr>
              <a:t>0x08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2835193-C2C6-7843-8C74-FE884DDE6679}"/>
              </a:ext>
            </a:extLst>
          </p:cNvPr>
          <p:cNvSpPr/>
          <p:nvPr/>
        </p:nvSpPr>
        <p:spPr>
          <a:xfrm>
            <a:off x="3521378" y="5031743"/>
            <a:ext cx="571396" cy="384047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6126" tIns="13063" rIns="26126" bIns="1306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30642"/>
            <a:r>
              <a:rPr lang="en-US" sz="1050" dirty="0">
                <a:solidFill>
                  <a:prstClr val="black"/>
                </a:solidFill>
                <a:latin typeface="Calibri" panose="020F0502020204030204"/>
              </a:rPr>
              <a:t>0x09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2C1782A-32FD-0D44-B006-154DE14761A0}"/>
              </a:ext>
            </a:extLst>
          </p:cNvPr>
          <p:cNvSpPr/>
          <p:nvPr/>
        </p:nvSpPr>
        <p:spPr>
          <a:xfrm>
            <a:off x="4093257" y="5031743"/>
            <a:ext cx="576068" cy="38404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6126" tIns="13063" rIns="26126" bIns="1306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30642"/>
            <a:r>
              <a:rPr lang="en-US" sz="1050" dirty="0">
                <a:solidFill>
                  <a:prstClr val="black"/>
                </a:solidFill>
                <a:latin typeface="Calibri" panose="020F0502020204030204"/>
              </a:rPr>
              <a:t>0x0A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3D866C7-A769-2C49-A143-ADD52279EA3F}"/>
              </a:ext>
            </a:extLst>
          </p:cNvPr>
          <p:cNvSpPr/>
          <p:nvPr/>
        </p:nvSpPr>
        <p:spPr>
          <a:xfrm>
            <a:off x="4662860" y="5031743"/>
            <a:ext cx="576068" cy="38404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sz="1050" dirty="0">
                <a:solidFill>
                  <a:prstClr val="black"/>
                </a:solidFill>
                <a:latin typeface="Calibri" panose="020F0502020204030204"/>
              </a:rPr>
              <a:t>0x0B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3457AD1-1604-F144-B82E-F7CAAAC59B4B}"/>
              </a:ext>
            </a:extLst>
          </p:cNvPr>
          <p:cNvSpPr/>
          <p:nvPr/>
        </p:nvSpPr>
        <p:spPr>
          <a:xfrm>
            <a:off x="2524017" y="1563392"/>
            <a:ext cx="3182469" cy="1183091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endParaRPr lang="en-US" sz="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28A1782-A542-284D-BB97-9AFFEF597955}"/>
              </a:ext>
            </a:extLst>
          </p:cNvPr>
          <p:cNvSpPr/>
          <p:nvPr/>
        </p:nvSpPr>
        <p:spPr>
          <a:xfrm>
            <a:off x="2703644" y="2349136"/>
            <a:ext cx="697155" cy="283898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sz="1200" dirty="0">
                <a:solidFill>
                  <a:prstClr val="black"/>
                </a:solidFill>
                <a:latin typeface="Calibri" panose="020F0502020204030204"/>
              </a:rPr>
              <a:t>0x00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DE55B21-87E7-FC46-8F98-CF0818AAA66D}"/>
              </a:ext>
            </a:extLst>
          </p:cNvPr>
          <p:cNvSpPr/>
          <p:nvPr/>
        </p:nvSpPr>
        <p:spPr>
          <a:xfrm>
            <a:off x="2704040" y="1645919"/>
            <a:ext cx="697155" cy="353199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sid</a:t>
            </a:r>
            <a:r>
              <a:rPr lang="en-US" sz="1200" dirty="0">
                <a:solidFill>
                  <a:prstClr val="black"/>
                </a:solidFill>
                <a:latin typeface="Calibri" panose="020F0502020204030204"/>
              </a:rPr>
              <a:t> = 0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3825868-3DC1-6B40-970E-6D12D68797FD}"/>
              </a:ext>
            </a:extLst>
          </p:cNvPr>
          <p:cNvSpPr/>
          <p:nvPr/>
        </p:nvSpPr>
        <p:spPr>
          <a:xfrm>
            <a:off x="3400953" y="2351251"/>
            <a:ext cx="698402" cy="283898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sz="1200" dirty="0">
                <a:solidFill>
                  <a:prstClr val="black"/>
                </a:solidFill>
                <a:latin typeface="Calibri" panose="020F0502020204030204"/>
              </a:rPr>
              <a:t>0x04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B0C6B12-3B36-0848-B7FE-3D135F8E57F2}"/>
              </a:ext>
            </a:extLst>
          </p:cNvPr>
          <p:cNvSpPr/>
          <p:nvPr/>
        </p:nvSpPr>
        <p:spPr>
          <a:xfrm>
            <a:off x="3401002" y="1645485"/>
            <a:ext cx="699650" cy="353199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sid</a:t>
            </a:r>
            <a:r>
              <a:rPr lang="en-US" sz="1200" dirty="0">
                <a:solidFill>
                  <a:prstClr val="black"/>
                </a:solidFill>
                <a:latin typeface="Calibri" panose="020F0502020204030204"/>
              </a:rPr>
              <a:t> = 0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019B0DD-B78F-EF43-AE99-9A3BC9BE9199}"/>
              </a:ext>
            </a:extLst>
          </p:cNvPr>
          <p:cNvSpPr/>
          <p:nvPr/>
        </p:nvSpPr>
        <p:spPr>
          <a:xfrm>
            <a:off x="4101277" y="2351771"/>
            <a:ext cx="698402" cy="283647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sz="1200" dirty="0">
                <a:solidFill>
                  <a:prstClr val="black"/>
                </a:solidFill>
                <a:latin typeface="Calibri" panose="020F0502020204030204"/>
              </a:rPr>
              <a:t>0x07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B0F4F4C-2822-1A40-A359-38757F26544D}"/>
              </a:ext>
            </a:extLst>
          </p:cNvPr>
          <p:cNvSpPr/>
          <p:nvPr/>
        </p:nvSpPr>
        <p:spPr>
          <a:xfrm>
            <a:off x="4099508" y="1645485"/>
            <a:ext cx="697155" cy="353199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sid</a:t>
            </a:r>
            <a:r>
              <a:rPr lang="en-US" sz="1200" dirty="0">
                <a:solidFill>
                  <a:prstClr val="black"/>
                </a:solidFill>
                <a:latin typeface="Calibri" panose="020F0502020204030204"/>
              </a:rPr>
              <a:t> = 0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77DA085-0DE5-0745-B237-8B8066A24645}"/>
              </a:ext>
            </a:extLst>
          </p:cNvPr>
          <p:cNvSpPr/>
          <p:nvPr/>
        </p:nvSpPr>
        <p:spPr>
          <a:xfrm>
            <a:off x="4797556" y="2351854"/>
            <a:ext cx="698402" cy="283898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sz="1200" dirty="0">
                <a:solidFill>
                  <a:prstClr val="black"/>
                </a:solidFill>
                <a:latin typeface="Calibri" panose="020F0502020204030204"/>
              </a:rPr>
              <a:t>0x09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5BBF34E-27A2-CB43-808C-BBD4C8FADC53}"/>
              </a:ext>
            </a:extLst>
          </p:cNvPr>
          <p:cNvSpPr/>
          <p:nvPr/>
        </p:nvSpPr>
        <p:spPr>
          <a:xfrm>
            <a:off x="4797344" y="1648302"/>
            <a:ext cx="697155" cy="348795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sid</a:t>
            </a:r>
            <a:r>
              <a:rPr lang="en-US" sz="1200" dirty="0">
                <a:solidFill>
                  <a:prstClr val="black"/>
                </a:solidFill>
                <a:latin typeface="Calibri" panose="020F0502020204030204"/>
              </a:rPr>
              <a:t> = 0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8457D8D-8BC1-9C48-B98A-D2D8D3023D12}"/>
              </a:ext>
            </a:extLst>
          </p:cNvPr>
          <p:cNvSpPr/>
          <p:nvPr/>
        </p:nvSpPr>
        <p:spPr>
          <a:xfrm>
            <a:off x="2704040" y="1997097"/>
            <a:ext cx="697155" cy="355629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tid</a:t>
            </a:r>
            <a:r>
              <a:rPr lang="en-US" sz="1200" dirty="0">
                <a:solidFill>
                  <a:prstClr val="black"/>
                </a:solidFill>
                <a:latin typeface="Calibri" panose="020F0502020204030204"/>
              </a:rPr>
              <a:t> = 0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6470CC9-94F0-5A48-8DC4-6CDD9FEBD591}"/>
              </a:ext>
            </a:extLst>
          </p:cNvPr>
          <p:cNvSpPr/>
          <p:nvPr/>
        </p:nvSpPr>
        <p:spPr>
          <a:xfrm>
            <a:off x="3401002" y="1999344"/>
            <a:ext cx="699650" cy="353199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tid</a:t>
            </a:r>
            <a:r>
              <a:rPr lang="en-US" sz="1200" dirty="0">
                <a:solidFill>
                  <a:prstClr val="black"/>
                </a:solidFill>
                <a:latin typeface="Calibri" panose="020F0502020204030204"/>
              </a:rPr>
              <a:t> = 1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745A147-6BD7-E547-AF75-4CC9180DC001}"/>
              </a:ext>
            </a:extLst>
          </p:cNvPr>
          <p:cNvSpPr/>
          <p:nvPr/>
        </p:nvSpPr>
        <p:spPr>
          <a:xfrm>
            <a:off x="4099508" y="1999344"/>
            <a:ext cx="697155" cy="353199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tid</a:t>
            </a:r>
            <a:r>
              <a:rPr lang="en-US" sz="1200" dirty="0">
                <a:solidFill>
                  <a:prstClr val="black"/>
                </a:solidFill>
                <a:latin typeface="Calibri" panose="020F0502020204030204"/>
              </a:rPr>
              <a:t> = 2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06C5980-826D-8A45-B5F0-C375F02FC647}"/>
              </a:ext>
            </a:extLst>
          </p:cNvPr>
          <p:cNvSpPr/>
          <p:nvPr/>
        </p:nvSpPr>
        <p:spPr>
          <a:xfrm>
            <a:off x="4797344" y="1997832"/>
            <a:ext cx="697155" cy="354712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tid</a:t>
            </a:r>
            <a:r>
              <a:rPr lang="en-US" sz="1200" dirty="0">
                <a:solidFill>
                  <a:prstClr val="black"/>
                </a:solidFill>
                <a:latin typeface="Calibri" panose="020F0502020204030204"/>
              </a:rPr>
              <a:t> = 3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AF02A36-1CA0-9546-AA56-7D8DE29787ED}"/>
              </a:ext>
            </a:extLst>
          </p:cNvPr>
          <p:cNvSpPr/>
          <p:nvPr/>
        </p:nvSpPr>
        <p:spPr>
          <a:xfrm>
            <a:off x="2940638" y="4589351"/>
            <a:ext cx="580877" cy="38404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sz="1050" dirty="0">
                <a:solidFill>
                  <a:prstClr val="black"/>
                </a:solidFill>
                <a:latin typeface="Calibri" panose="020F0502020204030204"/>
              </a:rPr>
              <a:t>0x04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D4CCD27-9968-4B41-B2FC-370D8457B548}"/>
              </a:ext>
            </a:extLst>
          </p:cNvPr>
          <p:cNvSpPr/>
          <p:nvPr/>
        </p:nvSpPr>
        <p:spPr>
          <a:xfrm>
            <a:off x="3521172" y="4589351"/>
            <a:ext cx="567719" cy="38404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sz="1050" dirty="0">
                <a:solidFill>
                  <a:prstClr val="black"/>
                </a:solidFill>
                <a:latin typeface="Calibri" panose="020F0502020204030204"/>
              </a:rPr>
              <a:t>0x05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99E3D20-C19C-D641-983F-7B185EF86D38}"/>
              </a:ext>
            </a:extLst>
          </p:cNvPr>
          <p:cNvSpPr/>
          <p:nvPr/>
        </p:nvSpPr>
        <p:spPr>
          <a:xfrm>
            <a:off x="4089375" y="4589351"/>
            <a:ext cx="576068" cy="38404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6126" tIns="13063" rIns="26126" bIns="1306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30642"/>
            <a:r>
              <a:rPr lang="en-US" sz="1050" dirty="0">
                <a:solidFill>
                  <a:prstClr val="black"/>
                </a:solidFill>
                <a:latin typeface="Calibri" panose="020F0502020204030204"/>
              </a:rPr>
              <a:t>0x06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35E7E02-15BE-A84A-A184-D7F385814974}"/>
              </a:ext>
            </a:extLst>
          </p:cNvPr>
          <p:cNvSpPr/>
          <p:nvPr/>
        </p:nvSpPr>
        <p:spPr>
          <a:xfrm>
            <a:off x="4661968" y="4589351"/>
            <a:ext cx="576068" cy="384047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sz="1050" dirty="0">
                <a:solidFill>
                  <a:prstClr val="black"/>
                </a:solidFill>
                <a:latin typeface="Calibri" panose="020F0502020204030204"/>
              </a:rPr>
              <a:t>0x07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15310B9-B7F5-5447-BD7F-47A1062B9A15}"/>
              </a:ext>
            </a:extLst>
          </p:cNvPr>
          <p:cNvSpPr txBox="1"/>
          <p:nvPr/>
        </p:nvSpPr>
        <p:spPr>
          <a:xfrm>
            <a:off x="3772204" y="1253852"/>
            <a:ext cx="5736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WARP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BBEC8A7-78BF-5B46-9C66-8BC07B3651AF}"/>
              </a:ext>
            </a:extLst>
          </p:cNvPr>
          <p:cNvSpPr txBox="1"/>
          <p:nvPr/>
        </p:nvSpPr>
        <p:spPr>
          <a:xfrm>
            <a:off x="783623" y="1482374"/>
            <a:ext cx="163949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>
                <a:latin typeface="Consolas" panose="020B0609020204030204" pitchFamily="49" charset="0"/>
              </a:rPr>
              <a:t>sid</a:t>
            </a:r>
            <a:r>
              <a:rPr lang="en-US" sz="1600" dirty="0"/>
              <a:t> = </a:t>
            </a:r>
            <a:r>
              <a:rPr lang="en-US" sz="1600" dirty="0" err="1"/>
              <a:t>subwarp</a:t>
            </a:r>
            <a:r>
              <a:rPr lang="en-US" sz="1600" dirty="0"/>
              <a:t> id</a:t>
            </a:r>
          </a:p>
          <a:p>
            <a:r>
              <a:rPr lang="en-US" sz="1600" dirty="0" err="1">
                <a:latin typeface="Consolas" panose="020B0609020204030204" pitchFamily="49" charset="0"/>
              </a:rPr>
              <a:t>tid</a:t>
            </a:r>
            <a:r>
              <a:rPr lang="en-US" sz="1600" dirty="0"/>
              <a:t> = thread id</a:t>
            </a:r>
          </a:p>
        </p:txBody>
      </p:sp>
      <p:sp>
        <p:nvSpPr>
          <p:cNvPr id="39" name="Arrow: Down 80">
            <a:extLst>
              <a:ext uri="{FF2B5EF4-FFF2-40B4-BE49-F238E27FC236}">
                <a16:creationId xmlns:a16="http://schemas.microsoft.com/office/drawing/2014/main" id="{31F9CE7F-F20F-9D4B-AD16-E961DFB816CB}"/>
              </a:ext>
            </a:extLst>
          </p:cNvPr>
          <p:cNvSpPr/>
          <p:nvPr/>
        </p:nvSpPr>
        <p:spPr>
          <a:xfrm>
            <a:off x="3479638" y="3078765"/>
            <a:ext cx="167559" cy="293245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endParaRPr lang="en-US" sz="3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0" name="Arrow: Down 81">
            <a:extLst>
              <a:ext uri="{FF2B5EF4-FFF2-40B4-BE49-F238E27FC236}">
                <a16:creationId xmlns:a16="http://schemas.microsoft.com/office/drawing/2014/main" id="{3D6D953B-7BA9-C84C-AA64-16D4058569AD}"/>
              </a:ext>
            </a:extLst>
          </p:cNvPr>
          <p:cNvSpPr/>
          <p:nvPr/>
        </p:nvSpPr>
        <p:spPr>
          <a:xfrm>
            <a:off x="3823965" y="3078766"/>
            <a:ext cx="167559" cy="293245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endParaRPr lang="en-US" sz="3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1" name="Arrow: Down 82">
            <a:extLst>
              <a:ext uri="{FF2B5EF4-FFF2-40B4-BE49-F238E27FC236}">
                <a16:creationId xmlns:a16="http://schemas.microsoft.com/office/drawing/2014/main" id="{18B60389-C672-1945-8AD2-FE079CABA313}"/>
              </a:ext>
            </a:extLst>
          </p:cNvPr>
          <p:cNvSpPr/>
          <p:nvPr/>
        </p:nvSpPr>
        <p:spPr>
          <a:xfrm>
            <a:off x="4565289" y="3083755"/>
            <a:ext cx="167559" cy="293245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endParaRPr lang="en-US" sz="3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654B0AE-4E1B-DB44-A96B-34E7C64FB385}"/>
              </a:ext>
            </a:extLst>
          </p:cNvPr>
          <p:cNvSpPr txBox="1"/>
          <p:nvPr/>
        </p:nvSpPr>
        <p:spPr>
          <a:xfrm>
            <a:off x="1351315" y="3755914"/>
            <a:ext cx="12802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Block Address # 0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5F447CC-C920-1449-BC86-5EC0CAA56E6E}"/>
              </a:ext>
            </a:extLst>
          </p:cNvPr>
          <p:cNvSpPr txBox="1"/>
          <p:nvPr/>
        </p:nvSpPr>
        <p:spPr>
          <a:xfrm>
            <a:off x="1346719" y="4185693"/>
            <a:ext cx="12802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Block Address # 1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761A0E3-FD4C-1A42-B359-C2CA6515C8A1}"/>
              </a:ext>
            </a:extLst>
          </p:cNvPr>
          <p:cNvSpPr txBox="1"/>
          <p:nvPr/>
        </p:nvSpPr>
        <p:spPr>
          <a:xfrm>
            <a:off x="1348525" y="4604756"/>
            <a:ext cx="12802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Block Address # 1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A33E726-18AD-344D-8ECD-BDC2014AC128}"/>
              </a:ext>
            </a:extLst>
          </p:cNvPr>
          <p:cNvSpPr txBox="1"/>
          <p:nvPr/>
        </p:nvSpPr>
        <p:spPr>
          <a:xfrm>
            <a:off x="1347487" y="5045379"/>
            <a:ext cx="12802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Block Address # 2</a:t>
            </a:r>
          </a:p>
        </p:txBody>
      </p:sp>
      <p:sp>
        <p:nvSpPr>
          <p:cNvPr id="46" name="Rectangle: Rounded Corners 36">
            <a:extLst>
              <a:ext uri="{FF2B5EF4-FFF2-40B4-BE49-F238E27FC236}">
                <a16:creationId xmlns:a16="http://schemas.microsoft.com/office/drawing/2014/main" id="{4CB2FD0C-3FAA-864B-8A90-D18FE3155D76}"/>
              </a:ext>
            </a:extLst>
          </p:cNvPr>
          <p:cNvSpPr/>
          <p:nvPr/>
        </p:nvSpPr>
        <p:spPr>
          <a:xfrm>
            <a:off x="1351316" y="4130278"/>
            <a:ext cx="3970447" cy="41906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47" name="Rectangle: Rounded Corners 86">
            <a:extLst>
              <a:ext uri="{FF2B5EF4-FFF2-40B4-BE49-F238E27FC236}">
                <a16:creationId xmlns:a16="http://schemas.microsoft.com/office/drawing/2014/main" id="{0777FA10-A3B2-4846-9130-3F0BF4BA8922}"/>
              </a:ext>
            </a:extLst>
          </p:cNvPr>
          <p:cNvSpPr/>
          <p:nvPr/>
        </p:nvSpPr>
        <p:spPr>
          <a:xfrm>
            <a:off x="1361709" y="4578233"/>
            <a:ext cx="3970447" cy="41906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86706BC-7D5B-6146-BCD4-F517F931E81E}"/>
              </a:ext>
            </a:extLst>
          </p:cNvPr>
          <p:cNvSpPr txBox="1"/>
          <p:nvPr/>
        </p:nvSpPr>
        <p:spPr>
          <a:xfrm>
            <a:off x="6190989" y="6350696"/>
            <a:ext cx="28559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Slide credit: Kadam et al. , HPCA 2018</a:t>
            </a:r>
          </a:p>
        </p:txBody>
      </p:sp>
    </p:spTree>
    <p:extLst>
      <p:ext uri="{BB962C8B-B14F-4D97-AF65-F5344CB8AC3E}">
        <p14:creationId xmlns:p14="http://schemas.microsoft.com/office/powerpoint/2010/main" val="3165306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/>
      <p:bldP spid="38" grpId="0"/>
      <p:bldP spid="39" grpId="0" animBg="1"/>
      <p:bldP spid="40" grpId="0" animBg="1"/>
      <p:bldP spid="41" grpId="0" animBg="1"/>
      <p:bldP spid="42" grpId="0"/>
      <p:bldP spid="43" grpId="0"/>
      <p:bldP spid="44" grpId="0"/>
      <p:bldP spid="45" grpId="0"/>
      <p:bldP spid="46" grpId="0" animBg="1"/>
      <p:bldP spid="47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DD71937-7D6E-3549-A001-4A2424A984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0407" y="759076"/>
            <a:ext cx="6698512" cy="857250"/>
          </a:xfrm>
        </p:spPr>
        <p:txBody>
          <a:bodyPr>
            <a:normAutofit/>
          </a:bodyPr>
          <a:lstStyle/>
          <a:p>
            <a:r>
              <a:rPr lang="en-US" sz="2400" b="1" dirty="0"/>
              <a:t>Memory Access Coalescing in GPUs	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35AF7C4-C4D3-944E-BBF5-8D9DA16128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0407" y="1616326"/>
            <a:ext cx="6698512" cy="3729858"/>
          </a:xfrm>
        </p:spPr>
        <p:txBody>
          <a:bodyPr/>
          <a:lstStyle/>
          <a:p>
            <a:endParaRPr lang="en-US" sz="18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792A86-14D4-FB45-B5C4-8CA80A2618DE}"/>
              </a:ext>
            </a:extLst>
          </p:cNvPr>
          <p:cNvSpPr/>
          <p:nvPr/>
        </p:nvSpPr>
        <p:spPr>
          <a:xfrm>
            <a:off x="3499866" y="3146158"/>
            <a:ext cx="1728203" cy="38404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sz="1200" dirty="0">
                <a:solidFill>
                  <a:prstClr val="black"/>
                </a:solidFill>
                <a:latin typeface="Calibri" panose="020F0502020204030204"/>
              </a:rPr>
              <a:t>Coalescing Unit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8626F19-5A56-494F-AEF5-903E54C8DA0C}"/>
              </a:ext>
            </a:extLst>
          </p:cNvPr>
          <p:cNvSpPr/>
          <p:nvPr/>
        </p:nvSpPr>
        <p:spPr>
          <a:xfrm>
            <a:off x="3196691" y="3872711"/>
            <a:ext cx="581564" cy="384047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sz="1050" dirty="0">
                <a:solidFill>
                  <a:prstClr val="black"/>
                </a:solidFill>
                <a:latin typeface="Calibri" panose="020F0502020204030204"/>
              </a:rPr>
              <a:t>0x00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BFFC21F-6AB3-604C-AE97-BA4DF8894D92}"/>
              </a:ext>
            </a:extLst>
          </p:cNvPr>
          <p:cNvSpPr/>
          <p:nvPr/>
        </p:nvSpPr>
        <p:spPr>
          <a:xfrm>
            <a:off x="3777430" y="3872711"/>
            <a:ext cx="572874" cy="38404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sz="1050" dirty="0">
                <a:solidFill>
                  <a:prstClr val="black"/>
                </a:solidFill>
                <a:latin typeface="Calibri" panose="020F0502020204030204"/>
              </a:rPr>
              <a:t>0x01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FA43E83-F69C-8A43-9074-C9674BFCE513}"/>
              </a:ext>
            </a:extLst>
          </p:cNvPr>
          <p:cNvSpPr/>
          <p:nvPr/>
        </p:nvSpPr>
        <p:spPr>
          <a:xfrm>
            <a:off x="4351613" y="3872711"/>
            <a:ext cx="576068" cy="38404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sz="1050" dirty="0">
                <a:solidFill>
                  <a:prstClr val="black"/>
                </a:solidFill>
                <a:latin typeface="Calibri" panose="020F0502020204030204"/>
              </a:rPr>
              <a:t>0x02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92687FA-E839-F840-8C39-31C57B601C0B}"/>
              </a:ext>
            </a:extLst>
          </p:cNvPr>
          <p:cNvSpPr/>
          <p:nvPr/>
        </p:nvSpPr>
        <p:spPr>
          <a:xfrm>
            <a:off x="4924690" y="3872711"/>
            <a:ext cx="576068" cy="38404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sz="1050" dirty="0">
                <a:solidFill>
                  <a:prstClr val="black"/>
                </a:solidFill>
                <a:latin typeface="Calibri" panose="020F0502020204030204"/>
              </a:rPr>
              <a:t>0x03</a:t>
            </a:r>
          </a:p>
        </p:txBody>
      </p:sp>
      <p:sp>
        <p:nvSpPr>
          <p:cNvPr id="12" name="Arrow: Down 49">
            <a:extLst>
              <a:ext uri="{FF2B5EF4-FFF2-40B4-BE49-F238E27FC236}">
                <a16:creationId xmlns:a16="http://schemas.microsoft.com/office/drawing/2014/main" id="{FA7AADEF-5A84-B647-987E-11ED70344916}"/>
              </a:ext>
            </a:extLst>
          </p:cNvPr>
          <p:cNvSpPr/>
          <p:nvPr/>
        </p:nvSpPr>
        <p:spPr>
          <a:xfrm>
            <a:off x="4183850" y="2840512"/>
            <a:ext cx="355077" cy="293245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endParaRPr lang="en-US" sz="3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B1F5782-8EBC-0C44-AD15-C694A6CFB3D1}"/>
              </a:ext>
            </a:extLst>
          </p:cNvPr>
          <p:cNvSpPr/>
          <p:nvPr/>
        </p:nvSpPr>
        <p:spPr>
          <a:xfrm>
            <a:off x="3202673" y="5144782"/>
            <a:ext cx="581223" cy="38404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6126" tIns="13063" rIns="26126" bIns="1306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30642"/>
            <a:r>
              <a:rPr lang="en-US" sz="1050" dirty="0">
                <a:solidFill>
                  <a:prstClr val="black"/>
                </a:solidFill>
                <a:latin typeface="Calibri" panose="020F0502020204030204"/>
              </a:rPr>
              <a:t>0x08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90D5638-C736-CB45-B115-A86EF8E23265}"/>
              </a:ext>
            </a:extLst>
          </p:cNvPr>
          <p:cNvSpPr/>
          <p:nvPr/>
        </p:nvSpPr>
        <p:spPr>
          <a:xfrm>
            <a:off x="3783413" y="5144782"/>
            <a:ext cx="571396" cy="384047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6126" tIns="13063" rIns="26126" bIns="1306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30642"/>
            <a:r>
              <a:rPr lang="en-US" sz="1050" dirty="0">
                <a:solidFill>
                  <a:prstClr val="black"/>
                </a:solidFill>
                <a:latin typeface="Calibri" panose="020F0502020204030204"/>
              </a:rPr>
              <a:t>0x09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A2ACBAA-382A-D14B-8B8B-0663FA83625D}"/>
              </a:ext>
            </a:extLst>
          </p:cNvPr>
          <p:cNvSpPr/>
          <p:nvPr/>
        </p:nvSpPr>
        <p:spPr>
          <a:xfrm>
            <a:off x="4355291" y="5144782"/>
            <a:ext cx="576068" cy="38404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6126" tIns="13063" rIns="26126" bIns="1306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30642"/>
            <a:r>
              <a:rPr lang="en-US" sz="1050" dirty="0">
                <a:solidFill>
                  <a:prstClr val="black"/>
                </a:solidFill>
                <a:latin typeface="Calibri" panose="020F0502020204030204"/>
              </a:rPr>
              <a:t>0x0A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5C7B984-B60A-F548-9D0B-023CDDD9D2C7}"/>
              </a:ext>
            </a:extLst>
          </p:cNvPr>
          <p:cNvSpPr/>
          <p:nvPr/>
        </p:nvSpPr>
        <p:spPr>
          <a:xfrm>
            <a:off x="4924894" y="5144782"/>
            <a:ext cx="576068" cy="38404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sz="1050" dirty="0">
                <a:solidFill>
                  <a:prstClr val="black"/>
                </a:solidFill>
                <a:latin typeface="Calibri" panose="020F0502020204030204"/>
              </a:rPr>
              <a:t>0x0B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553F9C6-37D9-BF48-A8D1-46C75AAD4989}"/>
              </a:ext>
            </a:extLst>
          </p:cNvPr>
          <p:cNvSpPr/>
          <p:nvPr/>
        </p:nvSpPr>
        <p:spPr>
          <a:xfrm>
            <a:off x="2786051" y="1676431"/>
            <a:ext cx="3182469" cy="1183091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endParaRPr lang="en-US" sz="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318C494-7033-7449-AA56-990A6EE93EB0}"/>
              </a:ext>
            </a:extLst>
          </p:cNvPr>
          <p:cNvSpPr/>
          <p:nvPr/>
        </p:nvSpPr>
        <p:spPr>
          <a:xfrm>
            <a:off x="2965679" y="2462174"/>
            <a:ext cx="697155" cy="283898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sz="1200" dirty="0">
                <a:solidFill>
                  <a:prstClr val="black"/>
                </a:solidFill>
                <a:latin typeface="Calibri" panose="020F0502020204030204"/>
              </a:rPr>
              <a:t>0x00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3C86A75-B9F4-2845-BFB0-7AF7EBB60731}"/>
              </a:ext>
            </a:extLst>
          </p:cNvPr>
          <p:cNvSpPr/>
          <p:nvPr/>
        </p:nvSpPr>
        <p:spPr>
          <a:xfrm>
            <a:off x="2966073" y="1758958"/>
            <a:ext cx="697155" cy="353199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sid</a:t>
            </a:r>
            <a:r>
              <a:rPr lang="en-US" sz="1200" dirty="0">
                <a:solidFill>
                  <a:prstClr val="black"/>
                </a:solidFill>
                <a:latin typeface="Calibri" panose="020F0502020204030204"/>
              </a:rPr>
              <a:t> = 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4027D5D-EDB2-DC44-A5FE-F437D8558F90}"/>
              </a:ext>
            </a:extLst>
          </p:cNvPr>
          <p:cNvSpPr/>
          <p:nvPr/>
        </p:nvSpPr>
        <p:spPr>
          <a:xfrm>
            <a:off x="3662987" y="2464289"/>
            <a:ext cx="698402" cy="283898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sz="1200" dirty="0">
                <a:solidFill>
                  <a:prstClr val="black"/>
                </a:solidFill>
                <a:latin typeface="Calibri" panose="020F0502020204030204"/>
              </a:rPr>
              <a:t>0x04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A4291BA-590E-5044-8DED-9ACEB93418EA}"/>
              </a:ext>
            </a:extLst>
          </p:cNvPr>
          <p:cNvSpPr/>
          <p:nvPr/>
        </p:nvSpPr>
        <p:spPr>
          <a:xfrm>
            <a:off x="3663037" y="1758522"/>
            <a:ext cx="699650" cy="353199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sid</a:t>
            </a:r>
            <a:r>
              <a:rPr lang="en-US" sz="1200" dirty="0">
                <a:solidFill>
                  <a:prstClr val="black"/>
                </a:solidFill>
                <a:latin typeface="Calibri" panose="020F0502020204030204"/>
              </a:rPr>
              <a:t> = 0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3F58EF0-5881-5644-B105-2E400C7952C2}"/>
              </a:ext>
            </a:extLst>
          </p:cNvPr>
          <p:cNvSpPr/>
          <p:nvPr/>
        </p:nvSpPr>
        <p:spPr>
          <a:xfrm>
            <a:off x="4363312" y="2464810"/>
            <a:ext cx="698402" cy="283647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sz="1200" dirty="0">
                <a:solidFill>
                  <a:prstClr val="black"/>
                </a:solidFill>
                <a:latin typeface="Calibri" panose="020F0502020204030204"/>
              </a:rPr>
              <a:t>0x07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84C62BE-10C9-BC41-8CAC-813841ED13F0}"/>
              </a:ext>
            </a:extLst>
          </p:cNvPr>
          <p:cNvSpPr/>
          <p:nvPr/>
        </p:nvSpPr>
        <p:spPr>
          <a:xfrm>
            <a:off x="4361543" y="1758522"/>
            <a:ext cx="697155" cy="353199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sid</a:t>
            </a:r>
            <a:r>
              <a:rPr lang="en-US" sz="1200" dirty="0">
                <a:solidFill>
                  <a:prstClr val="black"/>
                </a:solidFill>
                <a:latin typeface="Calibri" panose="020F0502020204030204"/>
              </a:rPr>
              <a:t> = 0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F0AE5E1-0D87-2447-9AB5-005C9730D06F}"/>
              </a:ext>
            </a:extLst>
          </p:cNvPr>
          <p:cNvSpPr/>
          <p:nvPr/>
        </p:nvSpPr>
        <p:spPr>
          <a:xfrm>
            <a:off x="5059590" y="2464892"/>
            <a:ext cx="698402" cy="283898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sz="1200" dirty="0">
                <a:solidFill>
                  <a:prstClr val="black"/>
                </a:solidFill>
                <a:latin typeface="Calibri" panose="020F0502020204030204"/>
              </a:rPr>
              <a:t>0x09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5CB0C08-ACD5-F341-B5F5-F598882BA046}"/>
              </a:ext>
            </a:extLst>
          </p:cNvPr>
          <p:cNvSpPr/>
          <p:nvPr/>
        </p:nvSpPr>
        <p:spPr>
          <a:xfrm>
            <a:off x="5059379" y="1761340"/>
            <a:ext cx="697155" cy="348795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sid</a:t>
            </a:r>
            <a:r>
              <a:rPr lang="en-US" sz="1200" dirty="0">
                <a:solidFill>
                  <a:prstClr val="black"/>
                </a:solidFill>
                <a:latin typeface="Calibri" panose="020F0502020204030204"/>
              </a:rPr>
              <a:t> = 0</a:t>
            </a:r>
          </a:p>
        </p:txBody>
      </p:sp>
      <p:sp>
        <p:nvSpPr>
          <p:cNvPr id="26" name="Rectangle: Rounded Corners 67">
            <a:extLst>
              <a:ext uri="{FF2B5EF4-FFF2-40B4-BE49-F238E27FC236}">
                <a16:creationId xmlns:a16="http://schemas.microsoft.com/office/drawing/2014/main" id="{407BA909-11AB-1D40-B1DE-2246A7BFD5C3}"/>
              </a:ext>
            </a:extLst>
          </p:cNvPr>
          <p:cNvSpPr/>
          <p:nvPr/>
        </p:nvSpPr>
        <p:spPr>
          <a:xfrm>
            <a:off x="2815472" y="1702923"/>
            <a:ext cx="3061106" cy="1109555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endParaRPr lang="en-US" sz="3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BB6098F-D5C3-B94C-9F30-08AE6B4A9D34}"/>
              </a:ext>
            </a:extLst>
          </p:cNvPr>
          <p:cNvSpPr/>
          <p:nvPr/>
        </p:nvSpPr>
        <p:spPr>
          <a:xfrm>
            <a:off x="2966073" y="2110135"/>
            <a:ext cx="697155" cy="355629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tid</a:t>
            </a:r>
            <a:r>
              <a:rPr lang="en-US" sz="1200" dirty="0">
                <a:solidFill>
                  <a:prstClr val="black"/>
                </a:solidFill>
                <a:latin typeface="Calibri" panose="020F0502020204030204"/>
              </a:rPr>
              <a:t> = 0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3092E54-2AFB-C449-9BCA-50ADDF9D6C9E}"/>
              </a:ext>
            </a:extLst>
          </p:cNvPr>
          <p:cNvSpPr/>
          <p:nvPr/>
        </p:nvSpPr>
        <p:spPr>
          <a:xfrm>
            <a:off x="3663037" y="2112384"/>
            <a:ext cx="699650" cy="353199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tid</a:t>
            </a:r>
            <a:r>
              <a:rPr lang="en-US" sz="1200" dirty="0">
                <a:solidFill>
                  <a:prstClr val="black"/>
                </a:solidFill>
                <a:latin typeface="Calibri" panose="020F0502020204030204"/>
              </a:rPr>
              <a:t> = 1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CD3F090-FC4B-124D-82F4-C322717389A0}"/>
              </a:ext>
            </a:extLst>
          </p:cNvPr>
          <p:cNvSpPr/>
          <p:nvPr/>
        </p:nvSpPr>
        <p:spPr>
          <a:xfrm>
            <a:off x="4361543" y="2112384"/>
            <a:ext cx="697155" cy="353199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tid</a:t>
            </a:r>
            <a:r>
              <a:rPr lang="en-US" sz="1200" dirty="0">
                <a:solidFill>
                  <a:prstClr val="black"/>
                </a:solidFill>
                <a:latin typeface="Calibri" panose="020F0502020204030204"/>
              </a:rPr>
              <a:t> = 2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728E3E4-2242-9443-9C61-96BB2DC12999}"/>
              </a:ext>
            </a:extLst>
          </p:cNvPr>
          <p:cNvSpPr/>
          <p:nvPr/>
        </p:nvSpPr>
        <p:spPr>
          <a:xfrm>
            <a:off x="5059379" y="2110870"/>
            <a:ext cx="697155" cy="354712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tid</a:t>
            </a:r>
            <a:r>
              <a:rPr lang="en-US" sz="1200" dirty="0">
                <a:solidFill>
                  <a:prstClr val="black"/>
                </a:solidFill>
                <a:latin typeface="Calibri" panose="020F0502020204030204"/>
              </a:rPr>
              <a:t> = 3</a:t>
            </a:r>
          </a:p>
        </p:txBody>
      </p:sp>
      <p:sp>
        <p:nvSpPr>
          <p:cNvPr id="31" name="Arrow: Down 72">
            <a:extLst>
              <a:ext uri="{FF2B5EF4-FFF2-40B4-BE49-F238E27FC236}">
                <a16:creationId xmlns:a16="http://schemas.microsoft.com/office/drawing/2014/main" id="{2347A9F0-9CA5-CB43-B642-043FE971626D}"/>
              </a:ext>
            </a:extLst>
          </p:cNvPr>
          <p:cNvSpPr/>
          <p:nvPr/>
        </p:nvSpPr>
        <p:spPr>
          <a:xfrm>
            <a:off x="4168485" y="3532111"/>
            <a:ext cx="355077" cy="28269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endParaRPr lang="en-US" sz="3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E2A64AC-680B-D14D-9A64-F11AFCCDB4A2}"/>
              </a:ext>
            </a:extLst>
          </p:cNvPr>
          <p:cNvSpPr/>
          <p:nvPr/>
        </p:nvSpPr>
        <p:spPr>
          <a:xfrm>
            <a:off x="3202672" y="4529167"/>
            <a:ext cx="580877" cy="384047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sz="1050" dirty="0">
                <a:solidFill>
                  <a:prstClr val="black"/>
                </a:solidFill>
                <a:latin typeface="Calibri" panose="020F0502020204030204"/>
              </a:rPr>
              <a:t>0x04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3FBAD89-B2CB-F34B-A48C-3FEC58F9336D}"/>
              </a:ext>
            </a:extLst>
          </p:cNvPr>
          <p:cNvSpPr/>
          <p:nvPr/>
        </p:nvSpPr>
        <p:spPr>
          <a:xfrm>
            <a:off x="3783207" y="4529167"/>
            <a:ext cx="567719" cy="38404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sz="1050" dirty="0">
                <a:solidFill>
                  <a:prstClr val="black"/>
                </a:solidFill>
                <a:latin typeface="Calibri" panose="020F0502020204030204"/>
              </a:rPr>
              <a:t>0x05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7689CDE-147B-7544-A696-E32F63893ACD}"/>
              </a:ext>
            </a:extLst>
          </p:cNvPr>
          <p:cNvSpPr/>
          <p:nvPr/>
        </p:nvSpPr>
        <p:spPr>
          <a:xfrm>
            <a:off x="4351409" y="4529167"/>
            <a:ext cx="576068" cy="38404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6126" tIns="13063" rIns="26126" bIns="1306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30642"/>
            <a:r>
              <a:rPr lang="en-US" sz="1050" dirty="0">
                <a:solidFill>
                  <a:prstClr val="black"/>
                </a:solidFill>
                <a:latin typeface="Calibri" panose="020F0502020204030204"/>
              </a:rPr>
              <a:t>0x06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3CF5962-3611-E04C-A1F4-82EE69377B32}"/>
              </a:ext>
            </a:extLst>
          </p:cNvPr>
          <p:cNvSpPr/>
          <p:nvPr/>
        </p:nvSpPr>
        <p:spPr>
          <a:xfrm>
            <a:off x="4924002" y="4529167"/>
            <a:ext cx="576068" cy="384047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sz="1050" dirty="0">
                <a:solidFill>
                  <a:prstClr val="black"/>
                </a:solidFill>
                <a:latin typeface="Calibri" panose="020F0502020204030204"/>
              </a:rPr>
              <a:t>0x07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F23E7DB-E674-B046-9AB1-6DF28726218B}"/>
              </a:ext>
            </a:extLst>
          </p:cNvPr>
          <p:cNvSpPr txBox="1"/>
          <p:nvPr/>
        </p:nvSpPr>
        <p:spPr>
          <a:xfrm>
            <a:off x="4026053" y="1373165"/>
            <a:ext cx="5736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WARP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A1AD670-2C07-2B48-B416-984FA7CCFF13}"/>
              </a:ext>
            </a:extLst>
          </p:cNvPr>
          <p:cNvSpPr txBox="1"/>
          <p:nvPr/>
        </p:nvSpPr>
        <p:spPr>
          <a:xfrm>
            <a:off x="5357782" y="2800281"/>
            <a:ext cx="8268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SUBWARP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FE31059-10FF-C744-857B-C21F4C9076AF}"/>
              </a:ext>
            </a:extLst>
          </p:cNvPr>
          <p:cNvSpPr txBox="1"/>
          <p:nvPr/>
        </p:nvSpPr>
        <p:spPr>
          <a:xfrm>
            <a:off x="1037275" y="1595109"/>
            <a:ext cx="163949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>
                <a:latin typeface="Consolas" panose="020B0609020204030204" pitchFamily="49" charset="0"/>
              </a:rPr>
              <a:t>sid</a:t>
            </a:r>
            <a:r>
              <a:rPr lang="en-US" sz="1600" dirty="0"/>
              <a:t> = </a:t>
            </a:r>
            <a:r>
              <a:rPr lang="en-US" sz="1600" dirty="0" err="1"/>
              <a:t>subwarp</a:t>
            </a:r>
            <a:r>
              <a:rPr lang="en-US" sz="1600" dirty="0"/>
              <a:t> id</a:t>
            </a:r>
          </a:p>
          <a:p>
            <a:r>
              <a:rPr lang="en-US" sz="1600" dirty="0" err="1">
                <a:latin typeface="Consolas" panose="020B0609020204030204" pitchFamily="49" charset="0"/>
              </a:rPr>
              <a:t>tid</a:t>
            </a:r>
            <a:r>
              <a:rPr lang="en-US" sz="1600" dirty="0"/>
              <a:t> = thread id</a:t>
            </a: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D7E633DE-2915-294E-8277-866171AB9D77}"/>
              </a:ext>
            </a:extLst>
          </p:cNvPr>
          <p:cNvSpPr/>
          <p:nvPr/>
        </p:nvSpPr>
        <p:spPr>
          <a:xfrm>
            <a:off x="1604967" y="4482205"/>
            <a:ext cx="3970447" cy="466191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8D99673-CF22-C743-BA2C-11762C3ABB71}"/>
              </a:ext>
            </a:extLst>
          </p:cNvPr>
          <p:cNvSpPr txBox="1"/>
          <p:nvPr/>
        </p:nvSpPr>
        <p:spPr>
          <a:xfrm>
            <a:off x="1604967" y="3868649"/>
            <a:ext cx="12802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Block Address # 0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2284565-CC07-E148-82EA-E17A7571E402}"/>
              </a:ext>
            </a:extLst>
          </p:cNvPr>
          <p:cNvSpPr txBox="1"/>
          <p:nvPr/>
        </p:nvSpPr>
        <p:spPr>
          <a:xfrm>
            <a:off x="1602176" y="4569713"/>
            <a:ext cx="12802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Block Address # 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22CA77F-AB25-2041-BB57-2D06E95EC529}"/>
              </a:ext>
            </a:extLst>
          </p:cNvPr>
          <p:cNvSpPr txBox="1"/>
          <p:nvPr/>
        </p:nvSpPr>
        <p:spPr>
          <a:xfrm>
            <a:off x="1601138" y="5158114"/>
            <a:ext cx="12802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Block Address # 2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3B9F514-A5C8-7346-B03A-000DCE1A898C}"/>
              </a:ext>
            </a:extLst>
          </p:cNvPr>
          <p:cNvSpPr txBox="1"/>
          <p:nvPr/>
        </p:nvSpPr>
        <p:spPr>
          <a:xfrm>
            <a:off x="6190989" y="6350696"/>
            <a:ext cx="28559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Slide credit: Kadam et al. , HPCA 2018</a:t>
            </a:r>
          </a:p>
        </p:txBody>
      </p:sp>
    </p:spTree>
    <p:extLst>
      <p:ext uri="{BB962C8B-B14F-4D97-AF65-F5344CB8AC3E}">
        <p14:creationId xmlns:p14="http://schemas.microsoft.com/office/powerpoint/2010/main" val="1426050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26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7" grpId="0"/>
      <p:bldP spid="39" grpId="0" animBg="1"/>
      <p:bldP spid="40" grpId="0"/>
      <p:bldP spid="41" grpId="0"/>
      <p:bldP spid="42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1D30941-95B8-2342-AE85-19DB1CEEA6AA}"/>
              </a:ext>
            </a:extLst>
          </p:cNvPr>
          <p:cNvSpPr txBox="1">
            <a:spLocks/>
          </p:cNvSpPr>
          <p:nvPr/>
        </p:nvSpPr>
        <p:spPr>
          <a:xfrm>
            <a:off x="701010" y="751138"/>
            <a:ext cx="6698512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 err="1"/>
              <a:t>RCoal</a:t>
            </a:r>
            <a:r>
              <a:rPr lang="en-US" sz="2400" b="1" dirty="0"/>
              <a:t>: Fixed Sized </a:t>
            </a:r>
            <a:r>
              <a:rPr lang="en-US" sz="2400" b="1" dirty="0" err="1"/>
              <a:t>Subwarp</a:t>
            </a:r>
            <a:r>
              <a:rPr lang="en-US" sz="2400" b="1" dirty="0"/>
              <a:t> (FSS)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6CAB60E-670A-4447-B0A0-BDE6A5C91849}"/>
              </a:ext>
            </a:extLst>
          </p:cNvPr>
          <p:cNvSpPr/>
          <p:nvPr/>
        </p:nvSpPr>
        <p:spPr>
          <a:xfrm>
            <a:off x="1739563" y="3650334"/>
            <a:ext cx="1728203" cy="38404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sz="1200" dirty="0">
                <a:solidFill>
                  <a:prstClr val="black"/>
                </a:solidFill>
                <a:latin typeface="Calibri" panose="020F0502020204030204"/>
              </a:rPr>
              <a:t>Coalescing Unit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5BF58E5-EBEB-3F46-AD99-F52E864D8A78}"/>
              </a:ext>
            </a:extLst>
          </p:cNvPr>
          <p:cNvSpPr/>
          <p:nvPr/>
        </p:nvSpPr>
        <p:spPr>
          <a:xfrm>
            <a:off x="1436389" y="4376887"/>
            <a:ext cx="581564" cy="384047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sz="1050" dirty="0">
                <a:solidFill>
                  <a:prstClr val="black"/>
                </a:solidFill>
                <a:latin typeface="Calibri" panose="020F0502020204030204"/>
              </a:rPr>
              <a:t>0x00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DC8A487-A714-C545-93C2-57F371492379}"/>
              </a:ext>
            </a:extLst>
          </p:cNvPr>
          <p:cNvSpPr/>
          <p:nvPr/>
        </p:nvSpPr>
        <p:spPr>
          <a:xfrm>
            <a:off x="2017127" y="4376887"/>
            <a:ext cx="572874" cy="38404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sz="1050" dirty="0">
                <a:solidFill>
                  <a:prstClr val="black"/>
                </a:solidFill>
                <a:latin typeface="Calibri" panose="020F0502020204030204"/>
              </a:rPr>
              <a:t>0x01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CC22216-403C-294D-85D1-C46ECD820907}"/>
              </a:ext>
            </a:extLst>
          </p:cNvPr>
          <p:cNvSpPr/>
          <p:nvPr/>
        </p:nvSpPr>
        <p:spPr>
          <a:xfrm>
            <a:off x="2591310" y="4376887"/>
            <a:ext cx="576068" cy="38404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sz="1050" dirty="0">
                <a:solidFill>
                  <a:prstClr val="black"/>
                </a:solidFill>
                <a:latin typeface="Calibri" panose="020F0502020204030204"/>
              </a:rPr>
              <a:t>0x02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46779FF-C464-C648-8ECE-9D371B76045B}"/>
              </a:ext>
            </a:extLst>
          </p:cNvPr>
          <p:cNvSpPr/>
          <p:nvPr/>
        </p:nvSpPr>
        <p:spPr>
          <a:xfrm>
            <a:off x="3164387" y="4376887"/>
            <a:ext cx="576068" cy="38404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sz="1050" dirty="0">
                <a:solidFill>
                  <a:prstClr val="black"/>
                </a:solidFill>
                <a:latin typeface="Calibri" panose="020F0502020204030204"/>
              </a:rPr>
              <a:t>0x03</a:t>
            </a:r>
          </a:p>
        </p:txBody>
      </p:sp>
      <p:sp>
        <p:nvSpPr>
          <p:cNvPr id="11" name="Arrow: Down 11">
            <a:extLst>
              <a:ext uri="{FF2B5EF4-FFF2-40B4-BE49-F238E27FC236}">
                <a16:creationId xmlns:a16="http://schemas.microsoft.com/office/drawing/2014/main" id="{19763B8E-D15C-FB4D-A2A2-F89CAEE9E9D0}"/>
              </a:ext>
            </a:extLst>
          </p:cNvPr>
          <p:cNvSpPr/>
          <p:nvPr/>
        </p:nvSpPr>
        <p:spPr>
          <a:xfrm>
            <a:off x="2423546" y="3344688"/>
            <a:ext cx="355077" cy="293245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endParaRPr lang="en-US" sz="3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749D35D-4A72-6E4C-ABAA-39AC074B83DB}"/>
              </a:ext>
            </a:extLst>
          </p:cNvPr>
          <p:cNvSpPr/>
          <p:nvPr/>
        </p:nvSpPr>
        <p:spPr>
          <a:xfrm>
            <a:off x="1442368" y="5648958"/>
            <a:ext cx="581223" cy="38404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6126" tIns="13063" rIns="26126" bIns="1306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30642"/>
            <a:r>
              <a:rPr lang="en-US" sz="1050" dirty="0">
                <a:solidFill>
                  <a:prstClr val="black"/>
                </a:solidFill>
                <a:latin typeface="Calibri" panose="020F0502020204030204"/>
              </a:rPr>
              <a:t>0x08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086A156-8343-604C-9CAC-3257DA22B395}"/>
              </a:ext>
            </a:extLst>
          </p:cNvPr>
          <p:cNvSpPr/>
          <p:nvPr/>
        </p:nvSpPr>
        <p:spPr>
          <a:xfrm>
            <a:off x="2023110" y="5648958"/>
            <a:ext cx="571396" cy="384047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6126" tIns="13063" rIns="26126" bIns="1306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30642"/>
            <a:r>
              <a:rPr lang="en-US" sz="1050" dirty="0">
                <a:solidFill>
                  <a:prstClr val="black"/>
                </a:solidFill>
                <a:latin typeface="Calibri" panose="020F0502020204030204"/>
              </a:rPr>
              <a:t>0x09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68BF7B9-A42C-CE4C-BAD4-A5E8070F8480}"/>
              </a:ext>
            </a:extLst>
          </p:cNvPr>
          <p:cNvSpPr/>
          <p:nvPr/>
        </p:nvSpPr>
        <p:spPr>
          <a:xfrm>
            <a:off x="2594989" y="5648958"/>
            <a:ext cx="576068" cy="38404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6126" tIns="13063" rIns="26126" bIns="1306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30642"/>
            <a:r>
              <a:rPr lang="en-US" sz="1050" dirty="0">
                <a:solidFill>
                  <a:prstClr val="black"/>
                </a:solidFill>
                <a:latin typeface="Calibri" panose="020F0502020204030204"/>
              </a:rPr>
              <a:t>0x0A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E1C6AC4-89B9-3845-A57D-2EF194FDC83A}"/>
              </a:ext>
            </a:extLst>
          </p:cNvPr>
          <p:cNvSpPr/>
          <p:nvPr/>
        </p:nvSpPr>
        <p:spPr>
          <a:xfrm>
            <a:off x="3164592" y="5648958"/>
            <a:ext cx="576068" cy="38404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sz="1050" dirty="0">
                <a:solidFill>
                  <a:prstClr val="black"/>
                </a:solidFill>
                <a:latin typeface="Calibri" panose="020F0502020204030204"/>
              </a:rPr>
              <a:t>0x0B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F499C64-7347-E249-BA36-89861AE4CF53}"/>
              </a:ext>
            </a:extLst>
          </p:cNvPr>
          <p:cNvSpPr txBox="1"/>
          <p:nvPr/>
        </p:nvSpPr>
        <p:spPr>
          <a:xfrm>
            <a:off x="1297532" y="1532624"/>
            <a:ext cx="23903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30642"/>
            <a:r>
              <a:rPr lang="en-US" sz="1200" b="1" dirty="0">
                <a:solidFill>
                  <a:prstClr val="black"/>
                </a:solidFill>
                <a:latin typeface="Calibri" panose="020F0502020204030204"/>
              </a:rPr>
              <a:t>DEFAULT: number of </a:t>
            </a:r>
            <a:r>
              <a:rPr lang="en-US" sz="1200" b="1" dirty="0" err="1">
                <a:solidFill>
                  <a:prstClr val="black"/>
                </a:solidFill>
                <a:latin typeface="Calibri" panose="020F0502020204030204"/>
              </a:rPr>
              <a:t>subwarps</a:t>
            </a:r>
            <a:r>
              <a:rPr lang="en-US" sz="1200" b="1" dirty="0">
                <a:solidFill>
                  <a:prstClr val="black"/>
                </a:solidFill>
                <a:latin typeface="Calibri" panose="020F0502020204030204"/>
              </a:rPr>
              <a:t> = 1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A50D528-5387-B44F-A0AF-F962C037EA0C}"/>
              </a:ext>
            </a:extLst>
          </p:cNvPr>
          <p:cNvSpPr/>
          <p:nvPr/>
        </p:nvSpPr>
        <p:spPr>
          <a:xfrm>
            <a:off x="1025748" y="2180607"/>
            <a:ext cx="3182469" cy="1183091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endParaRPr lang="en-US" sz="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ED46147-EA8A-C142-B52D-D9BB48F253DA}"/>
              </a:ext>
            </a:extLst>
          </p:cNvPr>
          <p:cNvSpPr/>
          <p:nvPr/>
        </p:nvSpPr>
        <p:spPr>
          <a:xfrm>
            <a:off x="1205375" y="2966351"/>
            <a:ext cx="697155" cy="283898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sz="1200" dirty="0">
                <a:solidFill>
                  <a:prstClr val="black"/>
                </a:solidFill>
                <a:latin typeface="Calibri" panose="020F0502020204030204"/>
              </a:rPr>
              <a:t>0x00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F7F0B65-50DD-F546-A11C-3B294A97FAE3}"/>
              </a:ext>
            </a:extLst>
          </p:cNvPr>
          <p:cNvSpPr/>
          <p:nvPr/>
        </p:nvSpPr>
        <p:spPr>
          <a:xfrm>
            <a:off x="1205771" y="2263135"/>
            <a:ext cx="697155" cy="353199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sid</a:t>
            </a:r>
            <a:r>
              <a:rPr lang="en-US" sz="1200" dirty="0">
                <a:solidFill>
                  <a:prstClr val="black"/>
                </a:solidFill>
                <a:latin typeface="Calibri" panose="020F0502020204030204"/>
              </a:rPr>
              <a:t> = 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EC8C059-6535-5844-BE95-4A63AF37B741}"/>
              </a:ext>
            </a:extLst>
          </p:cNvPr>
          <p:cNvSpPr/>
          <p:nvPr/>
        </p:nvSpPr>
        <p:spPr>
          <a:xfrm>
            <a:off x="1902683" y="2968466"/>
            <a:ext cx="698402" cy="283898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sz="1200" dirty="0">
                <a:solidFill>
                  <a:prstClr val="black"/>
                </a:solidFill>
                <a:latin typeface="Calibri" panose="020F0502020204030204"/>
              </a:rPr>
              <a:t>0x04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7F6F606-9E1F-B946-88D9-C8A2D2F26A18}"/>
              </a:ext>
            </a:extLst>
          </p:cNvPr>
          <p:cNvSpPr/>
          <p:nvPr/>
        </p:nvSpPr>
        <p:spPr>
          <a:xfrm>
            <a:off x="1902734" y="2262700"/>
            <a:ext cx="699650" cy="353199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sid</a:t>
            </a:r>
            <a:r>
              <a:rPr lang="en-US" sz="1200" dirty="0">
                <a:solidFill>
                  <a:prstClr val="black"/>
                </a:solidFill>
                <a:latin typeface="Calibri" panose="020F0502020204030204"/>
              </a:rPr>
              <a:t> = 0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85B4B9D-C6E3-7245-B88D-B20D9E745F3C}"/>
              </a:ext>
            </a:extLst>
          </p:cNvPr>
          <p:cNvSpPr/>
          <p:nvPr/>
        </p:nvSpPr>
        <p:spPr>
          <a:xfrm>
            <a:off x="2603009" y="2968986"/>
            <a:ext cx="698402" cy="283647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sz="1200" dirty="0">
                <a:solidFill>
                  <a:prstClr val="black"/>
                </a:solidFill>
                <a:latin typeface="Calibri" panose="020F0502020204030204"/>
              </a:rPr>
              <a:t>0x07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6041642-19C4-224E-8D5D-361DA4F1E351}"/>
              </a:ext>
            </a:extLst>
          </p:cNvPr>
          <p:cNvSpPr/>
          <p:nvPr/>
        </p:nvSpPr>
        <p:spPr>
          <a:xfrm>
            <a:off x="2601239" y="2262700"/>
            <a:ext cx="697155" cy="353199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sid</a:t>
            </a:r>
            <a:r>
              <a:rPr lang="en-US" sz="1200" dirty="0">
                <a:solidFill>
                  <a:prstClr val="black"/>
                </a:solidFill>
                <a:latin typeface="Calibri" panose="020F0502020204030204"/>
              </a:rPr>
              <a:t> = 0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53A1BC1-4624-534F-ACE7-38D1A5CD9EF5}"/>
              </a:ext>
            </a:extLst>
          </p:cNvPr>
          <p:cNvSpPr/>
          <p:nvPr/>
        </p:nvSpPr>
        <p:spPr>
          <a:xfrm>
            <a:off x="3299287" y="2969069"/>
            <a:ext cx="698402" cy="283898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sz="1200" dirty="0">
                <a:solidFill>
                  <a:prstClr val="black"/>
                </a:solidFill>
                <a:latin typeface="Calibri" panose="020F0502020204030204"/>
              </a:rPr>
              <a:t>0x09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CF5FDD3-F838-214F-8863-8AC69A422013}"/>
              </a:ext>
            </a:extLst>
          </p:cNvPr>
          <p:cNvSpPr/>
          <p:nvPr/>
        </p:nvSpPr>
        <p:spPr>
          <a:xfrm>
            <a:off x="3299075" y="2265517"/>
            <a:ext cx="697155" cy="348795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sid</a:t>
            </a:r>
            <a:r>
              <a:rPr lang="en-US" sz="1200" dirty="0">
                <a:solidFill>
                  <a:prstClr val="black"/>
                </a:solidFill>
                <a:latin typeface="Calibri" panose="020F0502020204030204"/>
              </a:rPr>
              <a:t> = 0</a:t>
            </a:r>
          </a:p>
        </p:txBody>
      </p:sp>
      <p:sp>
        <p:nvSpPr>
          <p:cNvPr id="26" name="Rectangle: Rounded Corners 60">
            <a:extLst>
              <a:ext uri="{FF2B5EF4-FFF2-40B4-BE49-F238E27FC236}">
                <a16:creationId xmlns:a16="http://schemas.microsoft.com/office/drawing/2014/main" id="{96D44623-2C2F-2C45-BC73-A7CA5EE8D7E2}"/>
              </a:ext>
            </a:extLst>
          </p:cNvPr>
          <p:cNvSpPr/>
          <p:nvPr/>
        </p:nvSpPr>
        <p:spPr>
          <a:xfrm>
            <a:off x="1055169" y="2207099"/>
            <a:ext cx="3061106" cy="1109555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endParaRPr lang="en-US" sz="3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866A70B-A894-FB40-9F1B-C7398C747D82}"/>
              </a:ext>
            </a:extLst>
          </p:cNvPr>
          <p:cNvSpPr/>
          <p:nvPr/>
        </p:nvSpPr>
        <p:spPr>
          <a:xfrm>
            <a:off x="1205771" y="2614312"/>
            <a:ext cx="697155" cy="355629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tid</a:t>
            </a:r>
            <a:r>
              <a:rPr lang="en-US" sz="1200" dirty="0">
                <a:solidFill>
                  <a:prstClr val="black"/>
                </a:solidFill>
                <a:latin typeface="Calibri" panose="020F0502020204030204"/>
              </a:rPr>
              <a:t> = 0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E0B0A36-AF2F-DD45-BEF8-25E86DDD180A}"/>
              </a:ext>
            </a:extLst>
          </p:cNvPr>
          <p:cNvSpPr/>
          <p:nvPr/>
        </p:nvSpPr>
        <p:spPr>
          <a:xfrm>
            <a:off x="1902734" y="2616559"/>
            <a:ext cx="699650" cy="353199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tid</a:t>
            </a:r>
            <a:r>
              <a:rPr lang="en-US" sz="1200" dirty="0">
                <a:solidFill>
                  <a:prstClr val="black"/>
                </a:solidFill>
                <a:latin typeface="Calibri" panose="020F0502020204030204"/>
              </a:rPr>
              <a:t> = 1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80BD5BB-1A0E-6D4F-8716-F2D275722D2D}"/>
              </a:ext>
            </a:extLst>
          </p:cNvPr>
          <p:cNvSpPr/>
          <p:nvPr/>
        </p:nvSpPr>
        <p:spPr>
          <a:xfrm>
            <a:off x="2601239" y="2616559"/>
            <a:ext cx="697155" cy="353199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tid</a:t>
            </a:r>
            <a:r>
              <a:rPr lang="en-US" sz="1200" dirty="0">
                <a:solidFill>
                  <a:prstClr val="black"/>
                </a:solidFill>
                <a:latin typeface="Calibri" panose="020F0502020204030204"/>
              </a:rPr>
              <a:t> = 2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3D748D9-0942-DD4B-8F68-13DDFA8EA4DB}"/>
              </a:ext>
            </a:extLst>
          </p:cNvPr>
          <p:cNvSpPr/>
          <p:nvPr/>
        </p:nvSpPr>
        <p:spPr>
          <a:xfrm>
            <a:off x="3299075" y="2615047"/>
            <a:ext cx="697155" cy="354712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tid</a:t>
            </a:r>
            <a:r>
              <a:rPr lang="en-US" sz="1200" dirty="0">
                <a:solidFill>
                  <a:prstClr val="black"/>
                </a:solidFill>
                <a:latin typeface="Calibri" panose="020F0502020204030204"/>
              </a:rPr>
              <a:t> = 3</a:t>
            </a:r>
          </a:p>
        </p:txBody>
      </p:sp>
      <p:sp>
        <p:nvSpPr>
          <p:cNvPr id="31" name="Arrow: Down 82">
            <a:extLst>
              <a:ext uri="{FF2B5EF4-FFF2-40B4-BE49-F238E27FC236}">
                <a16:creationId xmlns:a16="http://schemas.microsoft.com/office/drawing/2014/main" id="{6F3FE421-9DB1-C847-A8BE-182D6785E20E}"/>
              </a:ext>
            </a:extLst>
          </p:cNvPr>
          <p:cNvSpPr/>
          <p:nvPr/>
        </p:nvSpPr>
        <p:spPr>
          <a:xfrm>
            <a:off x="2408183" y="4036288"/>
            <a:ext cx="355077" cy="28269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endParaRPr lang="en-US" sz="3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FE3C62A-398E-7845-8054-A9519B216701}"/>
              </a:ext>
            </a:extLst>
          </p:cNvPr>
          <p:cNvSpPr/>
          <p:nvPr/>
        </p:nvSpPr>
        <p:spPr>
          <a:xfrm>
            <a:off x="1442368" y="5033344"/>
            <a:ext cx="580877" cy="384047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sz="1050" dirty="0">
                <a:solidFill>
                  <a:prstClr val="black"/>
                </a:solidFill>
                <a:latin typeface="Calibri" panose="020F0502020204030204"/>
              </a:rPr>
              <a:t>0x04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D35B082-5895-E74B-BEB1-DDF3B344D21B}"/>
              </a:ext>
            </a:extLst>
          </p:cNvPr>
          <p:cNvSpPr/>
          <p:nvPr/>
        </p:nvSpPr>
        <p:spPr>
          <a:xfrm>
            <a:off x="2022904" y="5033344"/>
            <a:ext cx="567719" cy="38404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sz="1050" dirty="0">
                <a:solidFill>
                  <a:prstClr val="black"/>
                </a:solidFill>
                <a:latin typeface="Calibri" panose="020F0502020204030204"/>
              </a:rPr>
              <a:t>0x05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6F4666C-425E-7E46-B49D-3435829E1FE4}"/>
              </a:ext>
            </a:extLst>
          </p:cNvPr>
          <p:cNvSpPr/>
          <p:nvPr/>
        </p:nvSpPr>
        <p:spPr>
          <a:xfrm>
            <a:off x="2591106" y="5033344"/>
            <a:ext cx="576068" cy="38404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6126" tIns="13063" rIns="26126" bIns="1306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30642"/>
            <a:r>
              <a:rPr lang="en-US" sz="1050" dirty="0">
                <a:solidFill>
                  <a:prstClr val="black"/>
                </a:solidFill>
                <a:latin typeface="Calibri" panose="020F0502020204030204"/>
              </a:rPr>
              <a:t>0x06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9B914E8-3EC6-7049-82F8-18A39C0B191B}"/>
              </a:ext>
            </a:extLst>
          </p:cNvPr>
          <p:cNvSpPr/>
          <p:nvPr/>
        </p:nvSpPr>
        <p:spPr>
          <a:xfrm>
            <a:off x="3163699" y="5033344"/>
            <a:ext cx="576068" cy="384047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sz="1050" dirty="0">
                <a:solidFill>
                  <a:prstClr val="black"/>
                </a:solidFill>
                <a:latin typeface="Calibri" panose="020F0502020204030204"/>
              </a:rPr>
              <a:t>0x07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EE35A06-4230-9E4A-BD5E-4065C84B2653}"/>
              </a:ext>
            </a:extLst>
          </p:cNvPr>
          <p:cNvSpPr/>
          <p:nvPr/>
        </p:nvSpPr>
        <p:spPr>
          <a:xfrm>
            <a:off x="5182218" y="3650334"/>
            <a:ext cx="1728203" cy="38404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sz="1200" dirty="0">
                <a:solidFill>
                  <a:prstClr val="black"/>
                </a:solidFill>
                <a:latin typeface="Calibri" panose="020F0502020204030204"/>
              </a:rPr>
              <a:t>Coalescing Unit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6BE80C8-7587-8C45-AF3E-2263676DF845}"/>
              </a:ext>
            </a:extLst>
          </p:cNvPr>
          <p:cNvSpPr/>
          <p:nvPr/>
        </p:nvSpPr>
        <p:spPr>
          <a:xfrm>
            <a:off x="4879044" y="4376887"/>
            <a:ext cx="581564" cy="384047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sz="1050" dirty="0">
                <a:solidFill>
                  <a:prstClr val="black"/>
                </a:solidFill>
                <a:latin typeface="Calibri" panose="020F0502020204030204"/>
              </a:rPr>
              <a:t>0x00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1166C52-B03F-0745-8599-68B62BBB8FE4}"/>
              </a:ext>
            </a:extLst>
          </p:cNvPr>
          <p:cNvSpPr/>
          <p:nvPr/>
        </p:nvSpPr>
        <p:spPr>
          <a:xfrm>
            <a:off x="5459783" y="4376887"/>
            <a:ext cx="572874" cy="38404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sz="1050" dirty="0">
                <a:solidFill>
                  <a:prstClr val="black"/>
                </a:solidFill>
                <a:latin typeface="Calibri" panose="020F0502020204030204"/>
              </a:rPr>
              <a:t>0x01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DD85FF81-EDD6-7D40-856C-A65328B6154F}"/>
              </a:ext>
            </a:extLst>
          </p:cNvPr>
          <p:cNvSpPr/>
          <p:nvPr/>
        </p:nvSpPr>
        <p:spPr>
          <a:xfrm>
            <a:off x="6033965" y="4376887"/>
            <a:ext cx="576068" cy="38404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sz="1050" dirty="0">
                <a:solidFill>
                  <a:prstClr val="black"/>
                </a:solidFill>
                <a:latin typeface="Calibri" panose="020F0502020204030204"/>
              </a:rPr>
              <a:t>0x02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D6DB491-BD46-5146-A52B-DD3909172013}"/>
              </a:ext>
            </a:extLst>
          </p:cNvPr>
          <p:cNvSpPr/>
          <p:nvPr/>
        </p:nvSpPr>
        <p:spPr>
          <a:xfrm>
            <a:off x="6607042" y="4376887"/>
            <a:ext cx="576068" cy="38404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sz="1050" dirty="0">
                <a:solidFill>
                  <a:prstClr val="black"/>
                </a:solidFill>
                <a:latin typeface="Calibri" panose="020F0502020204030204"/>
              </a:rPr>
              <a:t>0x03</a:t>
            </a:r>
          </a:p>
        </p:txBody>
      </p:sp>
      <p:sp>
        <p:nvSpPr>
          <p:cNvPr id="41" name="Arrow: Down 96">
            <a:extLst>
              <a:ext uri="{FF2B5EF4-FFF2-40B4-BE49-F238E27FC236}">
                <a16:creationId xmlns:a16="http://schemas.microsoft.com/office/drawing/2014/main" id="{66259A4E-1292-434D-BCCA-233F15024135}"/>
              </a:ext>
            </a:extLst>
          </p:cNvPr>
          <p:cNvSpPr/>
          <p:nvPr/>
        </p:nvSpPr>
        <p:spPr>
          <a:xfrm>
            <a:off x="5866202" y="3344688"/>
            <a:ext cx="355077" cy="293245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endParaRPr lang="en-US" sz="3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AF987EF-BCB1-2F4B-8056-BA66AC4BB09E}"/>
              </a:ext>
            </a:extLst>
          </p:cNvPr>
          <p:cNvSpPr/>
          <p:nvPr/>
        </p:nvSpPr>
        <p:spPr>
          <a:xfrm>
            <a:off x="4885024" y="4800806"/>
            <a:ext cx="580877" cy="384047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sz="1050" dirty="0">
                <a:solidFill>
                  <a:prstClr val="black"/>
                </a:solidFill>
                <a:latin typeface="Calibri" panose="020F0502020204030204"/>
              </a:rPr>
              <a:t>0x04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2109EB3D-86B1-1941-88B8-F22B1C00773F}"/>
              </a:ext>
            </a:extLst>
          </p:cNvPr>
          <p:cNvSpPr/>
          <p:nvPr/>
        </p:nvSpPr>
        <p:spPr>
          <a:xfrm>
            <a:off x="5465560" y="4800806"/>
            <a:ext cx="567719" cy="38404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sz="1050" dirty="0">
                <a:solidFill>
                  <a:prstClr val="black"/>
                </a:solidFill>
                <a:latin typeface="Calibri" panose="020F0502020204030204"/>
              </a:rPr>
              <a:t>0x05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E492327-378B-7940-9B9D-68F9C3FD198A}"/>
              </a:ext>
            </a:extLst>
          </p:cNvPr>
          <p:cNvSpPr/>
          <p:nvPr/>
        </p:nvSpPr>
        <p:spPr>
          <a:xfrm>
            <a:off x="6033761" y="4800806"/>
            <a:ext cx="576068" cy="38404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6126" tIns="13063" rIns="26126" bIns="1306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30642"/>
            <a:r>
              <a:rPr lang="en-US" sz="1050" dirty="0">
                <a:solidFill>
                  <a:prstClr val="black"/>
                </a:solidFill>
                <a:latin typeface="Calibri" panose="020F0502020204030204"/>
              </a:rPr>
              <a:t>0x06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CCB186BC-8296-CA45-80B3-CAF6B98CD219}"/>
              </a:ext>
            </a:extLst>
          </p:cNvPr>
          <p:cNvSpPr/>
          <p:nvPr/>
        </p:nvSpPr>
        <p:spPr>
          <a:xfrm>
            <a:off x="6606354" y="4800806"/>
            <a:ext cx="576068" cy="38404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6126" tIns="13063" rIns="26126" bIns="1306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30642"/>
            <a:r>
              <a:rPr lang="en-US" sz="1050" dirty="0">
                <a:solidFill>
                  <a:prstClr val="black"/>
                </a:solidFill>
                <a:latin typeface="Calibri" panose="020F0502020204030204"/>
              </a:rPr>
              <a:t>0x07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2584FC65-C56E-6544-AECA-34D5D8761B6A}"/>
              </a:ext>
            </a:extLst>
          </p:cNvPr>
          <p:cNvSpPr/>
          <p:nvPr/>
        </p:nvSpPr>
        <p:spPr>
          <a:xfrm>
            <a:off x="4885024" y="5648958"/>
            <a:ext cx="581223" cy="38404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6126" tIns="13063" rIns="26126" bIns="1306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30642"/>
            <a:r>
              <a:rPr lang="en-US" sz="1050" dirty="0">
                <a:solidFill>
                  <a:prstClr val="black"/>
                </a:solidFill>
                <a:latin typeface="Calibri" panose="020F0502020204030204"/>
              </a:rPr>
              <a:t>0x08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C1F59CA-FA50-2046-B69D-5D807AFC2342}"/>
              </a:ext>
            </a:extLst>
          </p:cNvPr>
          <p:cNvSpPr/>
          <p:nvPr/>
        </p:nvSpPr>
        <p:spPr>
          <a:xfrm>
            <a:off x="5465765" y="5648958"/>
            <a:ext cx="571396" cy="384047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6126" tIns="13063" rIns="26126" bIns="1306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30642"/>
            <a:r>
              <a:rPr lang="en-US" sz="1050" dirty="0">
                <a:solidFill>
                  <a:prstClr val="black"/>
                </a:solidFill>
                <a:latin typeface="Calibri" panose="020F0502020204030204"/>
              </a:rPr>
              <a:t>0x09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58321D1-8727-294A-8C16-9E6C439CC0C0}"/>
              </a:ext>
            </a:extLst>
          </p:cNvPr>
          <p:cNvSpPr/>
          <p:nvPr/>
        </p:nvSpPr>
        <p:spPr>
          <a:xfrm>
            <a:off x="6037644" y="5648958"/>
            <a:ext cx="576068" cy="38404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6126" tIns="13063" rIns="26126" bIns="1306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30642"/>
            <a:r>
              <a:rPr lang="en-US" sz="1050" dirty="0">
                <a:solidFill>
                  <a:prstClr val="black"/>
                </a:solidFill>
                <a:latin typeface="Calibri" panose="020F0502020204030204"/>
              </a:rPr>
              <a:t>0x0A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2AED468-2917-C04C-850B-60E436F1D448}"/>
              </a:ext>
            </a:extLst>
          </p:cNvPr>
          <p:cNvSpPr/>
          <p:nvPr/>
        </p:nvSpPr>
        <p:spPr>
          <a:xfrm>
            <a:off x="6607247" y="5648958"/>
            <a:ext cx="576068" cy="38404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sz="1050" dirty="0">
                <a:solidFill>
                  <a:prstClr val="black"/>
                </a:solidFill>
                <a:latin typeface="Calibri" panose="020F0502020204030204"/>
              </a:rPr>
              <a:t>0x0B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6E9C75B-70DF-8949-BE1F-3D442228E014}"/>
              </a:ext>
            </a:extLst>
          </p:cNvPr>
          <p:cNvSpPr txBox="1"/>
          <p:nvPr/>
        </p:nvSpPr>
        <p:spPr>
          <a:xfrm>
            <a:off x="4981916" y="1558196"/>
            <a:ext cx="20241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30642"/>
            <a:r>
              <a:rPr lang="en-US" sz="1200" b="1" dirty="0">
                <a:solidFill>
                  <a:prstClr val="black"/>
                </a:solidFill>
                <a:latin typeface="Calibri" panose="020F0502020204030204"/>
              </a:rPr>
              <a:t>FSS: number of </a:t>
            </a:r>
            <a:r>
              <a:rPr lang="en-US" sz="1200" b="1" dirty="0" err="1">
                <a:solidFill>
                  <a:prstClr val="black"/>
                </a:solidFill>
                <a:latin typeface="Calibri" panose="020F0502020204030204"/>
              </a:rPr>
              <a:t>subwarps</a:t>
            </a:r>
            <a:r>
              <a:rPr lang="en-US" sz="1200" b="1" dirty="0">
                <a:solidFill>
                  <a:prstClr val="black"/>
                </a:solidFill>
                <a:latin typeface="Calibri" panose="020F0502020204030204"/>
              </a:rPr>
              <a:t> = 2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AE0F629F-EC36-7241-A2C5-744F524B947B}"/>
              </a:ext>
            </a:extLst>
          </p:cNvPr>
          <p:cNvSpPr/>
          <p:nvPr/>
        </p:nvSpPr>
        <p:spPr>
          <a:xfrm>
            <a:off x="4452626" y="2162363"/>
            <a:ext cx="3182469" cy="1183091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endParaRPr lang="en-US" sz="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3FE917D4-9B1F-E641-B034-F0CA48990C2D}"/>
              </a:ext>
            </a:extLst>
          </p:cNvPr>
          <p:cNvSpPr/>
          <p:nvPr/>
        </p:nvSpPr>
        <p:spPr>
          <a:xfrm>
            <a:off x="4648030" y="2966351"/>
            <a:ext cx="697155" cy="283898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sz="1200" dirty="0">
                <a:solidFill>
                  <a:prstClr val="black"/>
                </a:solidFill>
                <a:latin typeface="Calibri" panose="020F0502020204030204"/>
              </a:rPr>
              <a:t>0x00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4B6B41E0-3BE4-A34D-826C-E12297844C98}"/>
              </a:ext>
            </a:extLst>
          </p:cNvPr>
          <p:cNvSpPr/>
          <p:nvPr/>
        </p:nvSpPr>
        <p:spPr>
          <a:xfrm>
            <a:off x="4648426" y="2263135"/>
            <a:ext cx="697155" cy="353199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sid</a:t>
            </a:r>
            <a:r>
              <a:rPr lang="en-US" sz="1200" dirty="0">
                <a:solidFill>
                  <a:prstClr val="black"/>
                </a:solidFill>
                <a:latin typeface="Calibri" panose="020F0502020204030204"/>
              </a:rPr>
              <a:t> = 0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6C6D82CE-FB25-354E-B878-3B4F60326188}"/>
              </a:ext>
            </a:extLst>
          </p:cNvPr>
          <p:cNvSpPr/>
          <p:nvPr/>
        </p:nvSpPr>
        <p:spPr>
          <a:xfrm>
            <a:off x="5345338" y="2968466"/>
            <a:ext cx="698402" cy="283898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sz="1200" dirty="0">
                <a:solidFill>
                  <a:prstClr val="black"/>
                </a:solidFill>
                <a:latin typeface="Calibri" panose="020F0502020204030204"/>
              </a:rPr>
              <a:t>0x04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610E7567-1A58-4446-B5E5-C62247D3AC32}"/>
              </a:ext>
            </a:extLst>
          </p:cNvPr>
          <p:cNvSpPr/>
          <p:nvPr/>
        </p:nvSpPr>
        <p:spPr>
          <a:xfrm>
            <a:off x="5345389" y="2262700"/>
            <a:ext cx="699650" cy="353199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sid</a:t>
            </a:r>
            <a:r>
              <a:rPr lang="en-US" sz="1200" dirty="0">
                <a:solidFill>
                  <a:prstClr val="black"/>
                </a:solidFill>
                <a:latin typeface="Calibri" panose="020F0502020204030204"/>
              </a:rPr>
              <a:t> = 0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9AA25EDA-4550-A94F-98C0-D42410F5ADA9}"/>
              </a:ext>
            </a:extLst>
          </p:cNvPr>
          <p:cNvSpPr/>
          <p:nvPr/>
        </p:nvSpPr>
        <p:spPr>
          <a:xfrm>
            <a:off x="6045664" y="2968986"/>
            <a:ext cx="698402" cy="283647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sz="1200" dirty="0">
                <a:solidFill>
                  <a:prstClr val="black"/>
                </a:solidFill>
                <a:latin typeface="Calibri" panose="020F0502020204030204"/>
              </a:rPr>
              <a:t>0x07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AABA3FA-120C-BB48-AD9D-713B3C4D16D8}"/>
              </a:ext>
            </a:extLst>
          </p:cNvPr>
          <p:cNvSpPr/>
          <p:nvPr/>
        </p:nvSpPr>
        <p:spPr>
          <a:xfrm>
            <a:off x="6043894" y="2262700"/>
            <a:ext cx="697155" cy="353199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sid</a:t>
            </a:r>
            <a:r>
              <a:rPr lang="en-US" sz="1200" dirty="0">
                <a:solidFill>
                  <a:prstClr val="black"/>
                </a:solidFill>
                <a:latin typeface="Calibri" panose="020F0502020204030204"/>
              </a:rPr>
              <a:t> = 1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19A875BA-22E5-634F-9FC2-1DE22D70BA37}"/>
              </a:ext>
            </a:extLst>
          </p:cNvPr>
          <p:cNvSpPr/>
          <p:nvPr/>
        </p:nvSpPr>
        <p:spPr>
          <a:xfrm>
            <a:off x="6741943" y="2969069"/>
            <a:ext cx="698402" cy="283898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sz="1200" dirty="0">
                <a:solidFill>
                  <a:prstClr val="black"/>
                </a:solidFill>
                <a:latin typeface="Calibri" panose="020F0502020204030204"/>
              </a:rPr>
              <a:t>0x09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2E5B54FA-2C0C-6442-9711-6764B39A590A}"/>
              </a:ext>
            </a:extLst>
          </p:cNvPr>
          <p:cNvSpPr/>
          <p:nvPr/>
        </p:nvSpPr>
        <p:spPr>
          <a:xfrm>
            <a:off x="6741731" y="2265517"/>
            <a:ext cx="697155" cy="348795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sid</a:t>
            </a:r>
            <a:r>
              <a:rPr lang="en-US" sz="1200" dirty="0">
                <a:solidFill>
                  <a:prstClr val="black"/>
                </a:solidFill>
                <a:latin typeface="Calibri" panose="020F0502020204030204"/>
              </a:rPr>
              <a:t> = 1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A8D67902-936B-8643-9C82-0A642E242B81}"/>
              </a:ext>
            </a:extLst>
          </p:cNvPr>
          <p:cNvSpPr/>
          <p:nvPr/>
        </p:nvSpPr>
        <p:spPr>
          <a:xfrm>
            <a:off x="4648426" y="2614312"/>
            <a:ext cx="697155" cy="355629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tid</a:t>
            </a:r>
            <a:r>
              <a:rPr lang="en-US" sz="1200" dirty="0">
                <a:solidFill>
                  <a:prstClr val="black"/>
                </a:solidFill>
                <a:latin typeface="Calibri" panose="020F0502020204030204"/>
              </a:rPr>
              <a:t> = 0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417F103A-4C78-9A42-BC74-DED4DDEC86AD}"/>
              </a:ext>
            </a:extLst>
          </p:cNvPr>
          <p:cNvSpPr/>
          <p:nvPr/>
        </p:nvSpPr>
        <p:spPr>
          <a:xfrm>
            <a:off x="5345389" y="2616559"/>
            <a:ext cx="699650" cy="353199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tid</a:t>
            </a:r>
            <a:r>
              <a:rPr lang="en-US" sz="1200" dirty="0">
                <a:solidFill>
                  <a:prstClr val="black"/>
                </a:solidFill>
                <a:latin typeface="Calibri" panose="020F0502020204030204"/>
              </a:rPr>
              <a:t> = 1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E12C95B5-138E-6F44-BF03-723B2E6D42DA}"/>
              </a:ext>
            </a:extLst>
          </p:cNvPr>
          <p:cNvSpPr/>
          <p:nvPr/>
        </p:nvSpPr>
        <p:spPr>
          <a:xfrm>
            <a:off x="6043894" y="2616559"/>
            <a:ext cx="697155" cy="353199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tid</a:t>
            </a:r>
            <a:r>
              <a:rPr lang="en-US" sz="1200" dirty="0">
                <a:solidFill>
                  <a:prstClr val="black"/>
                </a:solidFill>
                <a:latin typeface="Calibri" panose="020F0502020204030204"/>
              </a:rPr>
              <a:t> = 2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CF8F8CF6-ABE2-904C-A2B6-011535CBBC23}"/>
              </a:ext>
            </a:extLst>
          </p:cNvPr>
          <p:cNvSpPr/>
          <p:nvPr/>
        </p:nvSpPr>
        <p:spPr>
          <a:xfrm>
            <a:off x="6741731" y="2615047"/>
            <a:ext cx="697155" cy="354712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tid</a:t>
            </a:r>
            <a:r>
              <a:rPr lang="en-US" sz="1200" dirty="0">
                <a:solidFill>
                  <a:prstClr val="black"/>
                </a:solidFill>
                <a:latin typeface="Calibri" panose="020F0502020204030204"/>
              </a:rPr>
              <a:t> = 3</a:t>
            </a:r>
          </a:p>
        </p:txBody>
      </p:sp>
      <p:sp>
        <p:nvSpPr>
          <p:cNvPr id="64" name="Arrow: Down 120">
            <a:extLst>
              <a:ext uri="{FF2B5EF4-FFF2-40B4-BE49-F238E27FC236}">
                <a16:creationId xmlns:a16="http://schemas.microsoft.com/office/drawing/2014/main" id="{349804AA-070C-1B4A-80F2-7CA0F42DAB62}"/>
              </a:ext>
            </a:extLst>
          </p:cNvPr>
          <p:cNvSpPr/>
          <p:nvPr/>
        </p:nvSpPr>
        <p:spPr>
          <a:xfrm>
            <a:off x="5850838" y="4036288"/>
            <a:ext cx="355077" cy="28269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endParaRPr lang="en-US" sz="3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D28958FA-55BA-7849-B82A-271C617EE5F2}"/>
              </a:ext>
            </a:extLst>
          </p:cNvPr>
          <p:cNvSpPr/>
          <p:nvPr/>
        </p:nvSpPr>
        <p:spPr>
          <a:xfrm>
            <a:off x="4885024" y="5225038"/>
            <a:ext cx="580877" cy="38404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sz="1050" dirty="0">
                <a:solidFill>
                  <a:prstClr val="black"/>
                </a:solidFill>
                <a:latin typeface="Calibri" panose="020F0502020204030204"/>
              </a:rPr>
              <a:t>0x04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AF458743-699D-864E-A40F-B65BCCE1FABA}"/>
              </a:ext>
            </a:extLst>
          </p:cNvPr>
          <p:cNvSpPr/>
          <p:nvPr/>
        </p:nvSpPr>
        <p:spPr>
          <a:xfrm>
            <a:off x="5465560" y="5225038"/>
            <a:ext cx="567719" cy="38404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sz="1050" dirty="0">
                <a:solidFill>
                  <a:prstClr val="black"/>
                </a:solidFill>
                <a:latin typeface="Calibri" panose="020F0502020204030204"/>
              </a:rPr>
              <a:t>0x05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24277190-DAD5-A24A-B69C-5CE8973DB3F0}"/>
              </a:ext>
            </a:extLst>
          </p:cNvPr>
          <p:cNvSpPr/>
          <p:nvPr/>
        </p:nvSpPr>
        <p:spPr>
          <a:xfrm>
            <a:off x="6033761" y="5225038"/>
            <a:ext cx="576068" cy="38404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6126" tIns="13063" rIns="26126" bIns="1306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30642"/>
            <a:r>
              <a:rPr lang="en-US" sz="1050" dirty="0">
                <a:solidFill>
                  <a:prstClr val="black"/>
                </a:solidFill>
                <a:latin typeface="Calibri" panose="020F0502020204030204"/>
              </a:rPr>
              <a:t>0x06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000D876D-4E7F-5E4A-8C67-2997A64323D0}"/>
              </a:ext>
            </a:extLst>
          </p:cNvPr>
          <p:cNvSpPr/>
          <p:nvPr/>
        </p:nvSpPr>
        <p:spPr>
          <a:xfrm>
            <a:off x="6606354" y="5225038"/>
            <a:ext cx="576068" cy="384047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sz="1050" dirty="0">
                <a:solidFill>
                  <a:prstClr val="black"/>
                </a:solidFill>
                <a:latin typeface="Calibri" panose="020F0502020204030204"/>
              </a:rPr>
              <a:t>0x07</a:t>
            </a: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1B40A808-5B11-7A4E-AF62-83F0CCE45811}"/>
              </a:ext>
            </a:extLst>
          </p:cNvPr>
          <p:cNvSpPr/>
          <p:nvPr/>
        </p:nvSpPr>
        <p:spPr>
          <a:xfrm>
            <a:off x="4821305" y="4736325"/>
            <a:ext cx="697042" cy="49377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endParaRPr lang="en-US" sz="4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9F92E9A1-D198-5E48-9C3B-E6B31EA66D17}"/>
              </a:ext>
            </a:extLst>
          </p:cNvPr>
          <p:cNvSpPr/>
          <p:nvPr/>
        </p:nvSpPr>
        <p:spPr>
          <a:xfrm>
            <a:off x="6545867" y="5179611"/>
            <a:ext cx="697042" cy="49377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endParaRPr lang="en-US" sz="4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1" name="Rectangle: Rounded Corners 131">
            <a:extLst>
              <a:ext uri="{FF2B5EF4-FFF2-40B4-BE49-F238E27FC236}">
                <a16:creationId xmlns:a16="http://schemas.microsoft.com/office/drawing/2014/main" id="{D659EB95-4825-FE4D-8F1E-E09DDA39CADB}"/>
              </a:ext>
            </a:extLst>
          </p:cNvPr>
          <p:cNvSpPr/>
          <p:nvPr/>
        </p:nvSpPr>
        <p:spPr>
          <a:xfrm>
            <a:off x="6107488" y="2200173"/>
            <a:ext cx="1512178" cy="1109555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endParaRPr lang="en-US" sz="3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2" name="Rectangle: Rounded Corners 115">
            <a:extLst>
              <a:ext uri="{FF2B5EF4-FFF2-40B4-BE49-F238E27FC236}">
                <a16:creationId xmlns:a16="http://schemas.microsoft.com/office/drawing/2014/main" id="{F1494C06-E7FE-B444-8914-7A2504ECD512}"/>
              </a:ext>
            </a:extLst>
          </p:cNvPr>
          <p:cNvSpPr/>
          <p:nvPr/>
        </p:nvSpPr>
        <p:spPr>
          <a:xfrm>
            <a:off x="4466724" y="2207099"/>
            <a:ext cx="1512177" cy="1109555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endParaRPr lang="en-US" sz="3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92EEF1D2-7196-F348-88BB-3AD42C8D2467}"/>
              </a:ext>
            </a:extLst>
          </p:cNvPr>
          <p:cNvSpPr/>
          <p:nvPr/>
        </p:nvSpPr>
        <p:spPr>
          <a:xfrm>
            <a:off x="169433" y="851348"/>
            <a:ext cx="468713" cy="644011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636CDFD1-D0A0-D94A-AA87-5630473E8B9E}"/>
              </a:ext>
            </a:extLst>
          </p:cNvPr>
          <p:cNvSpPr/>
          <p:nvPr/>
        </p:nvSpPr>
        <p:spPr>
          <a:xfrm>
            <a:off x="0" y="2086984"/>
            <a:ext cx="9144000" cy="18288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</a:rPr>
              <a:t>Security Improves, Performance Degrades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899E104-7725-934D-88FA-8D02255EFDAA}"/>
              </a:ext>
            </a:extLst>
          </p:cNvPr>
          <p:cNvSpPr txBox="1"/>
          <p:nvPr/>
        </p:nvSpPr>
        <p:spPr>
          <a:xfrm>
            <a:off x="6190989" y="6350696"/>
            <a:ext cx="28559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Slide credit: Kadam et al. , HPCA 2018</a:t>
            </a:r>
          </a:p>
        </p:txBody>
      </p:sp>
    </p:spTree>
    <p:extLst>
      <p:ext uri="{BB962C8B-B14F-4D97-AF65-F5344CB8AC3E}">
        <p14:creationId xmlns:p14="http://schemas.microsoft.com/office/powerpoint/2010/main" val="754040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2084 0 " pathEditMode="relative" ptsTypes="AA">
                                      <p:cBhvr>
                                        <p:cTn id="10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3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2084 0 " pathEditMode="relative" ptsTypes="AA">
                                      <p:cBhvr>
                                        <p:cTn id="10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5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2084 0 " pathEditMode="relative" ptsTypes="AA">
                                      <p:cBhvr>
                                        <p:cTn id="10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7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2084 0 " pathEditMode="relative" ptsTypes="AA">
                                      <p:cBhvr>
                                        <p:cTn id="10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9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2084 0 " pathEditMode="relative" ptsTypes="AA">
                                      <p:cBhvr>
                                        <p:cTn id="110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1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2084 0 " pathEditMode="relative" ptsTypes="AA">
                                      <p:cBhvr>
                                        <p:cTn id="112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3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L 0.0233 0 " pathEditMode="relative" ptsTypes="AAA">
                                      <p:cBhvr>
                                        <p:cTn id="114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5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L 0.0233 0 " pathEditMode="relative" ptsTypes="AAA">
                                      <p:cBhvr>
                                        <p:cTn id="116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7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L 0.0233 0 " pathEditMode="relative" ptsTypes="AAA">
                                      <p:cBhvr>
                                        <p:cTn id="11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9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L 0.0233 0 " pathEditMode="relative" ptsTypes="AAA">
                                      <p:cBhvr>
                                        <p:cTn id="120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21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L 0.0233 0 " pathEditMode="relative" ptsTypes="AAA">
                                      <p:cBhvr>
                                        <p:cTn id="122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23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L 0.0233 0 " pathEditMode="relative" ptsTypes="AAA">
                                      <p:cBhvr>
                                        <p:cTn id="124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3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4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/>
      <p:bldP spid="51" grpId="0" animBg="1"/>
      <p:bldP spid="52" grpId="0" animBg="1"/>
      <p:bldP spid="52" grpId="1" animBg="1"/>
      <p:bldP spid="53" grpId="0" animBg="1"/>
      <p:bldP spid="53" grpId="1" animBg="1"/>
      <p:bldP spid="54" grpId="0" animBg="1"/>
      <p:bldP spid="54" grpId="1" animBg="1"/>
      <p:bldP spid="55" grpId="0" animBg="1"/>
      <p:bldP spid="55" grpId="1" animBg="1"/>
      <p:bldP spid="56" grpId="0" animBg="1"/>
      <p:bldP spid="56" grpId="1" animBg="1"/>
      <p:bldP spid="57" grpId="0" animBg="1"/>
      <p:bldP spid="57" grpId="1" animBg="1"/>
      <p:bldP spid="58" grpId="0" animBg="1"/>
      <p:bldP spid="58" grpId="1" animBg="1"/>
      <p:bldP spid="59" grpId="0" animBg="1"/>
      <p:bldP spid="59" grpId="1" animBg="1"/>
      <p:bldP spid="60" grpId="0" animBg="1"/>
      <p:bldP spid="60" grpId="1" animBg="1"/>
      <p:bldP spid="61" grpId="0" animBg="1"/>
      <p:bldP spid="61" grpId="1" animBg="1"/>
      <p:bldP spid="62" grpId="0" animBg="1"/>
      <p:bldP spid="62" grpId="1" animBg="1"/>
      <p:bldP spid="63" grpId="0" animBg="1"/>
      <p:bldP spid="63" grpId="1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4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FF0CA99-D852-B249-BCD0-9E20C7E8CE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7476" y="773997"/>
            <a:ext cx="6698512" cy="857250"/>
          </a:xfrm>
        </p:spPr>
        <p:txBody>
          <a:bodyPr>
            <a:normAutofit/>
          </a:bodyPr>
          <a:lstStyle/>
          <a:p>
            <a:r>
              <a:rPr lang="en-US" sz="2000" b="1" dirty="0" err="1"/>
              <a:t>RCoal</a:t>
            </a:r>
            <a:r>
              <a:rPr lang="en-US" sz="2000" b="1" dirty="0"/>
              <a:t>: Random Sized </a:t>
            </a:r>
            <a:r>
              <a:rPr lang="en-US" sz="2000" b="1" dirty="0" err="1"/>
              <a:t>Subwarp</a:t>
            </a:r>
            <a:r>
              <a:rPr lang="en-US" sz="2000" b="1" dirty="0"/>
              <a:t> (RSS)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1799D36-A00F-1643-91A1-5FBD62654A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7476" y="1585527"/>
            <a:ext cx="6698512" cy="3729858"/>
          </a:xfrm>
        </p:spPr>
        <p:txBody>
          <a:bodyPr/>
          <a:lstStyle/>
          <a:p>
            <a:endParaRPr lang="en-US" sz="1800" dirty="0"/>
          </a:p>
          <a:p>
            <a:r>
              <a:rPr lang="en-US" sz="1800" dirty="0"/>
              <a:t>Size distribution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5445824-034A-8943-8753-CFA0E1479D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7454" y="3115863"/>
            <a:ext cx="1611351" cy="15437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6AD1B3B-5261-664C-B6A0-CF0525A3A2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7268" y="2979633"/>
            <a:ext cx="1561637" cy="154562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7FE9B6F-C8C7-F74A-88F3-35931BA78A01}"/>
              </a:ext>
            </a:extLst>
          </p:cNvPr>
          <p:cNvSpPr txBox="1"/>
          <p:nvPr/>
        </p:nvSpPr>
        <p:spPr>
          <a:xfrm>
            <a:off x="1717454" y="4566980"/>
            <a:ext cx="18408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Normal Distribution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3536E26-07B5-1B45-8628-83B8AD8BCD3A}"/>
              </a:ext>
            </a:extLst>
          </p:cNvPr>
          <p:cNvSpPr txBox="1"/>
          <p:nvPr/>
        </p:nvSpPr>
        <p:spPr>
          <a:xfrm>
            <a:off x="5230755" y="4544064"/>
            <a:ext cx="18656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Skewed Distribution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C31D6BE-9017-E446-B0A3-E73820CB8D83}"/>
              </a:ext>
            </a:extLst>
          </p:cNvPr>
          <p:cNvCxnSpPr/>
          <p:nvPr/>
        </p:nvCxnSpPr>
        <p:spPr>
          <a:xfrm>
            <a:off x="4106732" y="2686718"/>
            <a:ext cx="0" cy="320147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2003E38-F3B1-0F47-BBF9-2ADD9409545D}"/>
              </a:ext>
            </a:extLst>
          </p:cNvPr>
          <p:cNvSpPr txBox="1"/>
          <p:nvPr/>
        </p:nvSpPr>
        <p:spPr>
          <a:xfrm>
            <a:off x="1001025" y="4987923"/>
            <a:ext cx="29290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57168" indent="-257168">
              <a:buFont typeface="Arial" panose="020B0604020202020204" pitchFamily="34" charset="0"/>
              <a:buChar char="•"/>
            </a:pPr>
            <a:r>
              <a:rPr lang="en-US" sz="1200" dirty="0"/>
              <a:t>Mean of the distribution is same as FSS</a:t>
            </a:r>
          </a:p>
          <a:p>
            <a:pPr marL="257168" indent="-257168">
              <a:buFont typeface="Arial" panose="020B0604020202020204" pitchFamily="34" charset="0"/>
              <a:buChar char="•"/>
            </a:pPr>
            <a:r>
              <a:rPr lang="en-US" sz="1200" dirty="0"/>
              <a:t>Security and performance similar to FSS</a:t>
            </a:r>
          </a:p>
        </p:txBody>
      </p:sp>
      <p:sp>
        <p:nvSpPr>
          <p:cNvPr id="13" name="Rectangle: Rounded Corners 11">
            <a:extLst>
              <a:ext uri="{FF2B5EF4-FFF2-40B4-BE49-F238E27FC236}">
                <a16:creationId xmlns:a16="http://schemas.microsoft.com/office/drawing/2014/main" id="{E8316AC2-6795-C641-BC70-DC15A6077FC4}"/>
              </a:ext>
            </a:extLst>
          </p:cNvPr>
          <p:cNvSpPr/>
          <p:nvPr/>
        </p:nvSpPr>
        <p:spPr>
          <a:xfrm>
            <a:off x="868151" y="1897441"/>
            <a:ext cx="6587837" cy="621602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FF0000"/>
                </a:solidFill>
                <a:sym typeface="Wingdings" panose="05000000000000000000" pitchFamily="2" charset="2"/>
              </a:rPr>
              <a:t>We select RSS with Skewed Distribution</a:t>
            </a:r>
            <a:endParaRPr lang="en-US" sz="4400" dirty="0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1EEE39A-A614-BC46-98C4-306A24BCCA7B}"/>
              </a:ext>
            </a:extLst>
          </p:cNvPr>
          <p:cNvSpPr txBox="1"/>
          <p:nvPr/>
        </p:nvSpPr>
        <p:spPr>
          <a:xfrm>
            <a:off x="4302747" y="4959395"/>
            <a:ext cx="324960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57168" indent="-257168">
              <a:buFont typeface="Arial" panose="020B0604020202020204" pitchFamily="34" charset="0"/>
              <a:buChar char="•"/>
            </a:pPr>
            <a:r>
              <a:rPr lang="en-US" sz="1200" dirty="0"/>
              <a:t>Mean of the distribution is different than FSS</a:t>
            </a:r>
          </a:p>
          <a:p>
            <a:pPr marL="257168" indent="-257168">
              <a:buFont typeface="Arial" panose="020B0604020202020204" pitchFamily="34" charset="0"/>
              <a:buChar char="•"/>
            </a:pPr>
            <a:r>
              <a:rPr lang="en-US" sz="1200" dirty="0"/>
              <a:t>Large </a:t>
            </a:r>
            <a:r>
              <a:rPr lang="en-US" sz="1200" dirty="0" err="1"/>
              <a:t>subwarp</a:t>
            </a:r>
            <a:r>
              <a:rPr lang="en-US" sz="1200" dirty="0"/>
              <a:t> offers better coalescing</a:t>
            </a:r>
          </a:p>
          <a:p>
            <a:pPr marL="257168" indent="-257168">
              <a:buFont typeface="Arial" panose="020B0604020202020204" pitchFamily="34" charset="0"/>
              <a:buChar char="•"/>
            </a:pPr>
            <a:r>
              <a:rPr lang="en-US" sz="1200" dirty="0"/>
              <a:t>Improved security compared to FSS</a:t>
            </a:r>
          </a:p>
          <a:p>
            <a:pPr marL="257168" indent="-257168">
              <a:buFont typeface="Arial" panose="020B0604020202020204" pitchFamily="34" charset="0"/>
              <a:buChar char="•"/>
            </a:pPr>
            <a:r>
              <a:rPr lang="en-US" sz="1200" dirty="0"/>
              <a:t>Improved performance compared to FSS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883C4E5-38B3-D440-B2A9-83B1408346C7}"/>
              </a:ext>
            </a:extLst>
          </p:cNvPr>
          <p:cNvSpPr txBox="1"/>
          <p:nvPr/>
        </p:nvSpPr>
        <p:spPr>
          <a:xfrm>
            <a:off x="1145040" y="4120544"/>
            <a:ext cx="6245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rgbClr val="FF0000"/>
                </a:solidFill>
                <a:sym typeface="Wingdings" panose="05000000000000000000" pitchFamily="2" charset="2"/>
              </a:rPr>
              <a:t></a:t>
            </a:r>
            <a:endParaRPr lang="en-US" sz="6600" dirty="0">
              <a:solidFill>
                <a:srgbClr val="FF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F1D871D-9B3D-8B43-8ABD-51128489C4E2}"/>
              </a:ext>
            </a:extLst>
          </p:cNvPr>
          <p:cNvSpPr txBox="1"/>
          <p:nvPr/>
        </p:nvSpPr>
        <p:spPr>
          <a:xfrm>
            <a:off x="4691070" y="4287457"/>
            <a:ext cx="62797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00B050"/>
                </a:solidFill>
                <a:sym typeface="Wingdings" panose="05000000000000000000" pitchFamily="2" charset="2"/>
              </a:rPr>
              <a:t></a:t>
            </a:r>
            <a:endParaRPr lang="en-US" sz="6600" dirty="0">
              <a:solidFill>
                <a:srgbClr val="00B050"/>
              </a:solidFill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01C8C32-4B73-5341-A048-2DD66F9CA656}"/>
              </a:ext>
            </a:extLst>
          </p:cNvPr>
          <p:cNvSpPr/>
          <p:nvPr/>
        </p:nvSpPr>
        <p:spPr>
          <a:xfrm>
            <a:off x="169433" y="851348"/>
            <a:ext cx="468713" cy="644011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447DFDF-268F-F642-8C3F-BD512080C549}"/>
              </a:ext>
            </a:extLst>
          </p:cNvPr>
          <p:cNvSpPr txBox="1"/>
          <p:nvPr/>
        </p:nvSpPr>
        <p:spPr>
          <a:xfrm>
            <a:off x="6190989" y="6350696"/>
            <a:ext cx="28559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Slide credit: Kadam et al. , HPCA 2018</a:t>
            </a:r>
          </a:p>
        </p:txBody>
      </p:sp>
    </p:spTree>
    <p:extLst>
      <p:ext uri="{BB962C8B-B14F-4D97-AF65-F5344CB8AC3E}">
        <p14:creationId xmlns:p14="http://schemas.microsoft.com/office/powerpoint/2010/main" val="2569851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9" grpId="0"/>
      <p:bldP spid="10" grpId="0"/>
      <p:bldP spid="13" grpId="0" animBg="1"/>
      <p:bldP spid="15" grpId="0"/>
      <p:bldP spid="16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F28FCF1-BCF5-F548-95E2-460681A6D7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6567" y="739035"/>
            <a:ext cx="6698512" cy="857250"/>
          </a:xfrm>
        </p:spPr>
        <p:txBody>
          <a:bodyPr>
            <a:normAutofit/>
          </a:bodyPr>
          <a:lstStyle/>
          <a:p>
            <a:r>
              <a:rPr lang="en-US" sz="2400" b="1" dirty="0"/>
              <a:t>Random-Threaded </a:t>
            </a:r>
            <a:r>
              <a:rPr lang="en-US" sz="2400" b="1" dirty="0" err="1"/>
              <a:t>Subwarp</a:t>
            </a:r>
            <a:r>
              <a:rPr lang="en-US" sz="2400" b="1" dirty="0"/>
              <a:t> (RTS)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C9867D-9557-4241-ACA6-39926DADB1C0}"/>
              </a:ext>
            </a:extLst>
          </p:cNvPr>
          <p:cNvSpPr txBox="1"/>
          <p:nvPr/>
        </p:nvSpPr>
        <p:spPr>
          <a:xfrm>
            <a:off x="1521288" y="1735870"/>
            <a:ext cx="20241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30642"/>
            <a:r>
              <a:rPr lang="en-US" sz="1200" b="1" dirty="0">
                <a:solidFill>
                  <a:prstClr val="black"/>
                </a:solidFill>
                <a:latin typeface="Calibri" panose="020F0502020204030204"/>
              </a:rPr>
              <a:t>FSS: number of </a:t>
            </a:r>
            <a:r>
              <a:rPr lang="en-US" sz="1200" b="1" dirty="0" err="1">
                <a:solidFill>
                  <a:prstClr val="black"/>
                </a:solidFill>
                <a:latin typeface="Calibri" panose="020F0502020204030204"/>
              </a:rPr>
              <a:t>subwarps</a:t>
            </a:r>
            <a:r>
              <a:rPr lang="en-US" sz="1200" b="1" dirty="0">
                <a:solidFill>
                  <a:prstClr val="black"/>
                </a:solidFill>
                <a:latin typeface="Calibri" panose="020F0502020204030204"/>
              </a:rPr>
              <a:t> = 2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504A54B-B5A2-674E-9A2F-543B0D25BA37}"/>
              </a:ext>
            </a:extLst>
          </p:cNvPr>
          <p:cNvSpPr/>
          <p:nvPr/>
        </p:nvSpPr>
        <p:spPr>
          <a:xfrm>
            <a:off x="1038510" y="2397912"/>
            <a:ext cx="3182469" cy="1183091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endParaRPr lang="en-US" sz="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9740D89-51B3-B143-BF52-184BA3C7947B}"/>
              </a:ext>
            </a:extLst>
          </p:cNvPr>
          <p:cNvSpPr/>
          <p:nvPr/>
        </p:nvSpPr>
        <p:spPr>
          <a:xfrm>
            <a:off x="1121855" y="3201901"/>
            <a:ext cx="697155" cy="283898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sz="1200" dirty="0">
                <a:solidFill>
                  <a:prstClr val="black"/>
                </a:solidFill>
                <a:latin typeface="Calibri" panose="020F0502020204030204"/>
              </a:rPr>
              <a:t>0x00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2BF5F13-A7F3-834F-AF2F-954441DEDD60}"/>
              </a:ext>
            </a:extLst>
          </p:cNvPr>
          <p:cNvSpPr/>
          <p:nvPr/>
        </p:nvSpPr>
        <p:spPr>
          <a:xfrm>
            <a:off x="1125013" y="2498684"/>
            <a:ext cx="697155" cy="353199"/>
          </a:xfrm>
          <a:prstGeom prst="rect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sid</a:t>
            </a:r>
            <a:r>
              <a:rPr lang="en-US" sz="1200" dirty="0">
                <a:solidFill>
                  <a:prstClr val="black"/>
                </a:solidFill>
                <a:latin typeface="Calibri" panose="020F0502020204030204"/>
              </a:rPr>
              <a:t> = 0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23062A-5537-9040-A179-4A648DE06103}"/>
              </a:ext>
            </a:extLst>
          </p:cNvPr>
          <p:cNvSpPr/>
          <p:nvPr/>
        </p:nvSpPr>
        <p:spPr>
          <a:xfrm>
            <a:off x="1888899" y="3204015"/>
            <a:ext cx="700968" cy="283898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sz="1200" dirty="0">
                <a:solidFill>
                  <a:prstClr val="black"/>
                </a:solidFill>
                <a:latin typeface="Calibri" panose="020F0502020204030204"/>
              </a:rPr>
              <a:t>0x01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574585B-0939-8749-ACE5-86FD70A8A830}"/>
              </a:ext>
            </a:extLst>
          </p:cNvPr>
          <p:cNvSpPr/>
          <p:nvPr/>
        </p:nvSpPr>
        <p:spPr>
          <a:xfrm>
            <a:off x="1888950" y="2498249"/>
            <a:ext cx="699650" cy="353199"/>
          </a:xfrm>
          <a:prstGeom prst="rect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sid</a:t>
            </a:r>
            <a:r>
              <a:rPr lang="en-US" sz="1200" dirty="0">
                <a:solidFill>
                  <a:prstClr val="black"/>
                </a:solidFill>
                <a:latin typeface="Calibri" panose="020F0502020204030204"/>
              </a:rPr>
              <a:t> = 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9BA718D-91A8-9E4D-8E9E-B1489EFAE2AD}"/>
              </a:ext>
            </a:extLst>
          </p:cNvPr>
          <p:cNvSpPr/>
          <p:nvPr/>
        </p:nvSpPr>
        <p:spPr>
          <a:xfrm>
            <a:off x="2665371" y="3204534"/>
            <a:ext cx="697195" cy="283647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sz="1200" dirty="0">
                <a:solidFill>
                  <a:prstClr val="black"/>
                </a:solidFill>
                <a:latin typeface="Calibri" panose="020F0502020204030204"/>
              </a:rPr>
              <a:t>0x06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BAFA1E4-891F-7449-810B-63900B372126}"/>
              </a:ext>
            </a:extLst>
          </p:cNvPr>
          <p:cNvSpPr/>
          <p:nvPr/>
        </p:nvSpPr>
        <p:spPr>
          <a:xfrm>
            <a:off x="2665370" y="2498249"/>
            <a:ext cx="697155" cy="353199"/>
          </a:xfrm>
          <a:prstGeom prst="rect">
            <a:avLst/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sid</a:t>
            </a:r>
            <a:r>
              <a:rPr lang="en-US" sz="1200" dirty="0">
                <a:solidFill>
                  <a:prstClr val="black"/>
                </a:solidFill>
                <a:latin typeface="Calibri" panose="020F0502020204030204"/>
              </a:rPr>
              <a:t> = 1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34A4E81-B990-F44A-8464-B836B3A49F3B}"/>
              </a:ext>
            </a:extLst>
          </p:cNvPr>
          <p:cNvSpPr/>
          <p:nvPr/>
        </p:nvSpPr>
        <p:spPr>
          <a:xfrm>
            <a:off x="3436281" y="3204619"/>
            <a:ext cx="698402" cy="283898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sz="1200" dirty="0">
                <a:solidFill>
                  <a:prstClr val="black"/>
                </a:solidFill>
                <a:latin typeface="Calibri" panose="020F0502020204030204"/>
              </a:rPr>
              <a:t>0x07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396179D-161C-1549-B318-9DDE9C034608}"/>
              </a:ext>
            </a:extLst>
          </p:cNvPr>
          <p:cNvSpPr/>
          <p:nvPr/>
        </p:nvSpPr>
        <p:spPr>
          <a:xfrm>
            <a:off x="3436070" y="2501066"/>
            <a:ext cx="697155" cy="348795"/>
          </a:xfrm>
          <a:prstGeom prst="rect">
            <a:avLst/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sid</a:t>
            </a:r>
            <a:r>
              <a:rPr lang="en-US" sz="1200" dirty="0">
                <a:solidFill>
                  <a:prstClr val="black"/>
                </a:solidFill>
                <a:latin typeface="Calibri" panose="020F0502020204030204"/>
              </a:rPr>
              <a:t> = 1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1C3855B-1162-E24D-A227-BA03F4CC82E9}"/>
              </a:ext>
            </a:extLst>
          </p:cNvPr>
          <p:cNvSpPr/>
          <p:nvPr/>
        </p:nvSpPr>
        <p:spPr>
          <a:xfrm>
            <a:off x="1125013" y="2849861"/>
            <a:ext cx="697155" cy="355629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tid</a:t>
            </a:r>
            <a:r>
              <a:rPr lang="en-US" sz="1200" dirty="0">
                <a:solidFill>
                  <a:prstClr val="black"/>
                </a:solidFill>
                <a:latin typeface="Calibri" panose="020F0502020204030204"/>
              </a:rPr>
              <a:t> = 0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03B1278-A770-B04A-B769-5B6F14AC4843}"/>
              </a:ext>
            </a:extLst>
          </p:cNvPr>
          <p:cNvSpPr/>
          <p:nvPr/>
        </p:nvSpPr>
        <p:spPr>
          <a:xfrm>
            <a:off x="1888950" y="2852109"/>
            <a:ext cx="699650" cy="353199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tid</a:t>
            </a:r>
            <a:r>
              <a:rPr lang="en-US" sz="1200" dirty="0">
                <a:solidFill>
                  <a:prstClr val="black"/>
                </a:solidFill>
                <a:latin typeface="Calibri" panose="020F0502020204030204"/>
              </a:rPr>
              <a:t> = 1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4876C9E-39F2-F24F-9E7E-CDBE32D81428}"/>
              </a:ext>
            </a:extLst>
          </p:cNvPr>
          <p:cNvSpPr/>
          <p:nvPr/>
        </p:nvSpPr>
        <p:spPr>
          <a:xfrm>
            <a:off x="2665370" y="2852109"/>
            <a:ext cx="697155" cy="353199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tid</a:t>
            </a:r>
            <a:r>
              <a:rPr lang="en-US" sz="1200" dirty="0">
                <a:solidFill>
                  <a:prstClr val="black"/>
                </a:solidFill>
                <a:latin typeface="Calibri" panose="020F0502020204030204"/>
              </a:rPr>
              <a:t> = 2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663850F-FC27-4745-841F-2CEB20A42728}"/>
              </a:ext>
            </a:extLst>
          </p:cNvPr>
          <p:cNvSpPr/>
          <p:nvPr/>
        </p:nvSpPr>
        <p:spPr>
          <a:xfrm>
            <a:off x="3436070" y="2850596"/>
            <a:ext cx="697155" cy="354712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tid</a:t>
            </a:r>
            <a:r>
              <a:rPr lang="en-US" sz="1200" dirty="0">
                <a:solidFill>
                  <a:prstClr val="black"/>
                </a:solidFill>
                <a:latin typeface="Calibri" panose="020F0502020204030204"/>
              </a:rPr>
              <a:t> = 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EC2121C-6094-8044-B310-A51E22D4AF6F}"/>
              </a:ext>
            </a:extLst>
          </p:cNvPr>
          <p:cNvSpPr txBox="1"/>
          <p:nvPr/>
        </p:nvSpPr>
        <p:spPr>
          <a:xfrm>
            <a:off x="4866385" y="1773581"/>
            <a:ext cx="2339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30642"/>
            <a:r>
              <a:rPr lang="en-US" sz="1200" b="1" dirty="0">
                <a:solidFill>
                  <a:prstClr val="black"/>
                </a:solidFill>
                <a:latin typeface="Calibri" panose="020F0502020204030204"/>
              </a:rPr>
              <a:t>FSS+RTS: number of </a:t>
            </a:r>
            <a:r>
              <a:rPr lang="en-US" sz="1200" b="1" dirty="0" err="1">
                <a:solidFill>
                  <a:prstClr val="black"/>
                </a:solidFill>
                <a:latin typeface="Calibri" panose="020F0502020204030204"/>
              </a:rPr>
              <a:t>subwarps</a:t>
            </a:r>
            <a:r>
              <a:rPr lang="en-US" sz="1200" b="1" dirty="0">
                <a:solidFill>
                  <a:prstClr val="black"/>
                </a:solidFill>
                <a:latin typeface="Calibri" panose="020F0502020204030204"/>
              </a:rPr>
              <a:t> = 2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CC51FB5-19AE-1D43-A7D5-BED715E3CDB1}"/>
              </a:ext>
            </a:extLst>
          </p:cNvPr>
          <p:cNvSpPr/>
          <p:nvPr/>
        </p:nvSpPr>
        <p:spPr>
          <a:xfrm>
            <a:off x="4422908" y="2398678"/>
            <a:ext cx="3182469" cy="1183091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endParaRPr lang="en-US" sz="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D3543E9-FC10-7445-9196-96755015E0F9}"/>
              </a:ext>
            </a:extLst>
          </p:cNvPr>
          <p:cNvSpPr/>
          <p:nvPr/>
        </p:nvSpPr>
        <p:spPr>
          <a:xfrm>
            <a:off x="4509014" y="3202666"/>
            <a:ext cx="697155" cy="283898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sz="1200" dirty="0">
                <a:solidFill>
                  <a:prstClr val="black"/>
                </a:solidFill>
                <a:latin typeface="Calibri" panose="020F0502020204030204"/>
              </a:rPr>
              <a:t>0x00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D4B917C-2AAD-7146-9E2B-A58FA9A94600}"/>
              </a:ext>
            </a:extLst>
          </p:cNvPr>
          <p:cNvSpPr/>
          <p:nvPr/>
        </p:nvSpPr>
        <p:spPr>
          <a:xfrm>
            <a:off x="4509410" y="2499450"/>
            <a:ext cx="697155" cy="353199"/>
          </a:xfrm>
          <a:prstGeom prst="rect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sid</a:t>
            </a:r>
            <a:r>
              <a:rPr lang="en-US" sz="1200" dirty="0">
                <a:solidFill>
                  <a:prstClr val="black"/>
                </a:solidFill>
                <a:latin typeface="Calibri" panose="020F0502020204030204"/>
              </a:rPr>
              <a:t> = 0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C555500-1709-2143-B231-8DEB375EB10B}"/>
              </a:ext>
            </a:extLst>
          </p:cNvPr>
          <p:cNvSpPr/>
          <p:nvPr/>
        </p:nvSpPr>
        <p:spPr>
          <a:xfrm>
            <a:off x="5273296" y="3204781"/>
            <a:ext cx="698402" cy="283898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sz="1200" dirty="0">
                <a:solidFill>
                  <a:prstClr val="black"/>
                </a:solidFill>
                <a:latin typeface="Calibri" panose="020F0502020204030204"/>
              </a:rPr>
              <a:t>0x01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9D53BAF-375C-3742-BC37-D909A59A6F9E}"/>
              </a:ext>
            </a:extLst>
          </p:cNvPr>
          <p:cNvSpPr/>
          <p:nvPr/>
        </p:nvSpPr>
        <p:spPr>
          <a:xfrm>
            <a:off x="5273347" y="2499015"/>
            <a:ext cx="699650" cy="353199"/>
          </a:xfrm>
          <a:prstGeom prst="rect">
            <a:avLst/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sid</a:t>
            </a:r>
            <a:r>
              <a:rPr lang="en-US" sz="1200" dirty="0">
                <a:solidFill>
                  <a:prstClr val="black"/>
                </a:solidFill>
                <a:latin typeface="Calibri" panose="020F0502020204030204"/>
              </a:rPr>
              <a:t> = 1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BE458D2-A610-8440-802D-2C91007445B6}"/>
              </a:ext>
            </a:extLst>
          </p:cNvPr>
          <p:cNvSpPr/>
          <p:nvPr/>
        </p:nvSpPr>
        <p:spPr>
          <a:xfrm>
            <a:off x="6050346" y="3205301"/>
            <a:ext cx="696577" cy="283647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sz="1200" dirty="0">
                <a:solidFill>
                  <a:prstClr val="black"/>
                </a:solidFill>
                <a:latin typeface="Calibri" panose="020F0502020204030204"/>
              </a:rPr>
              <a:t>0x06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D9B5377-6DF3-2340-941B-C1B00CB18222}"/>
              </a:ext>
            </a:extLst>
          </p:cNvPr>
          <p:cNvSpPr/>
          <p:nvPr/>
        </p:nvSpPr>
        <p:spPr>
          <a:xfrm>
            <a:off x="6049766" y="2499015"/>
            <a:ext cx="697155" cy="353199"/>
          </a:xfrm>
          <a:prstGeom prst="rect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sid</a:t>
            </a:r>
            <a:r>
              <a:rPr lang="en-US" sz="1200" dirty="0">
                <a:solidFill>
                  <a:prstClr val="black"/>
                </a:solidFill>
                <a:latin typeface="Calibri" panose="020F0502020204030204"/>
              </a:rPr>
              <a:t> = 0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1D13043-24FE-714A-AC26-2EA5C2902E3A}"/>
              </a:ext>
            </a:extLst>
          </p:cNvPr>
          <p:cNvSpPr/>
          <p:nvPr/>
        </p:nvSpPr>
        <p:spPr>
          <a:xfrm>
            <a:off x="6820678" y="3205384"/>
            <a:ext cx="698402" cy="283898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sz="1200" dirty="0">
                <a:solidFill>
                  <a:prstClr val="black"/>
                </a:solidFill>
                <a:latin typeface="Calibri" panose="020F0502020204030204"/>
              </a:rPr>
              <a:t>0x07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2505840-E98D-DC43-8A01-6E09B5836F85}"/>
              </a:ext>
            </a:extLst>
          </p:cNvPr>
          <p:cNvSpPr/>
          <p:nvPr/>
        </p:nvSpPr>
        <p:spPr>
          <a:xfrm>
            <a:off x="6820466" y="2501832"/>
            <a:ext cx="697155" cy="348795"/>
          </a:xfrm>
          <a:prstGeom prst="rect">
            <a:avLst/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sid</a:t>
            </a:r>
            <a:r>
              <a:rPr lang="en-US" sz="1200" dirty="0">
                <a:solidFill>
                  <a:prstClr val="black"/>
                </a:solidFill>
                <a:latin typeface="Calibri" panose="020F0502020204030204"/>
              </a:rPr>
              <a:t> = 1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0C7C102-5F08-0A48-B013-A8756C9370C4}"/>
              </a:ext>
            </a:extLst>
          </p:cNvPr>
          <p:cNvSpPr/>
          <p:nvPr/>
        </p:nvSpPr>
        <p:spPr>
          <a:xfrm>
            <a:off x="4509410" y="2850627"/>
            <a:ext cx="697155" cy="355629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tid</a:t>
            </a:r>
            <a:r>
              <a:rPr lang="en-US" sz="1200" dirty="0">
                <a:solidFill>
                  <a:prstClr val="black"/>
                </a:solidFill>
                <a:latin typeface="Calibri" panose="020F0502020204030204"/>
              </a:rPr>
              <a:t> = 0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0F8F902-772C-774F-8338-B0AED99E8FE2}"/>
              </a:ext>
            </a:extLst>
          </p:cNvPr>
          <p:cNvSpPr/>
          <p:nvPr/>
        </p:nvSpPr>
        <p:spPr>
          <a:xfrm>
            <a:off x="5273347" y="2852874"/>
            <a:ext cx="699650" cy="353199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tid</a:t>
            </a:r>
            <a:r>
              <a:rPr lang="en-US" sz="1200" dirty="0">
                <a:solidFill>
                  <a:prstClr val="black"/>
                </a:solidFill>
                <a:latin typeface="Calibri" panose="020F0502020204030204"/>
              </a:rPr>
              <a:t> = 1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F7BEFBE-E472-8A4E-93AA-8F3BBAB77C31}"/>
              </a:ext>
            </a:extLst>
          </p:cNvPr>
          <p:cNvSpPr/>
          <p:nvPr/>
        </p:nvSpPr>
        <p:spPr>
          <a:xfrm>
            <a:off x="6049766" y="2852874"/>
            <a:ext cx="697155" cy="353199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tid</a:t>
            </a:r>
            <a:r>
              <a:rPr lang="en-US" sz="1200" dirty="0">
                <a:solidFill>
                  <a:prstClr val="black"/>
                </a:solidFill>
                <a:latin typeface="Calibri" panose="020F0502020204030204"/>
              </a:rPr>
              <a:t> = 2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C10F0C5-4E5D-5F45-A293-3D65097C1395}"/>
              </a:ext>
            </a:extLst>
          </p:cNvPr>
          <p:cNvSpPr/>
          <p:nvPr/>
        </p:nvSpPr>
        <p:spPr>
          <a:xfrm>
            <a:off x="6820466" y="2851362"/>
            <a:ext cx="697155" cy="354712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tid</a:t>
            </a:r>
            <a:r>
              <a:rPr lang="en-US" sz="1200" dirty="0">
                <a:solidFill>
                  <a:prstClr val="black"/>
                </a:solidFill>
                <a:latin typeface="Calibri" panose="020F0502020204030204"/>
              </a:rPr>
              <a:t> = 3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020855F-4CE5-2B4F-B299-529E0CA1B099}"/>
              </a:ext>
            </a:extLst>
          </p:cNvPr>
          <p:cNvSpPr/>
          <p:nvPr/>
        </p:nvSpPr>
        <p:spPr>
          <a:xfrm>
            <a:off x="1760019" y="3895277"/>
            <a:ext cx="1728203" cy="38404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sz="1200" dirty="0">
                <a:solidFill>
                  <a:prstClr val="black"/>
                </a:solidFill>
                <a:latin typeface="Calibri" panose="020F0502020204030204"/>
              </a:rPr>
              <a:t>Coalescing Unit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B3AF931-8917-7A40-8903-61551692DAF4}"/>
              </a:ext>
            </a:extLst>
          </p:cNvPr>
          <p:cNvSpPr/>
          <p:nvPr/>
        </p:nvSpPr>
        <p:spPr>
          <a:xfrm>
            <a:off x="1456845" y="4621830"/>
            <a:ext cx="581564" cy="384047"/>
          </a:xfrm>
          <a:prstGeom prst="rect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sz="1050" dirty="0">
                <a:solidFill>
                  <a:prstClr val="black"/>
                </a:solidFill>
                <a:latin typeface="Calibri" panose="020F0502020204030204"/>
              </a:rPr>
              <a:t>0x00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C34556A-2016-5C48-96CD-11C880FC4AB7}"/>
              </a:ext>
            </a:extLst>
          </p:cNvPr>
          <p:cNvSpPr/>
          <p:nvPr/>
        </p:nvSpPr>
        <p:spPr>
          <a:xfrm>
            <a:off x="2037584" y="4621830"/>
            <a:ext cx="572874" cy="384047"/>
          </a:xfrm>
          <a:prstGeom prst="rect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sz="1050" dirty="0">
                <a:solidFill>
                  <a:prstClr val="black"/>
                </a:solidFill>
                <a:latin typeface="Calibri" panose="020F0502020204030204"/>
              </a:rPr>
              <a:t>0x01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7620F11-8286-034C-85E9-CC3B8AE13712}"/>
              </a:ext>
            </a:extLst>
          </p:cNvPr>
          <p:cNvSpPr/>
          <p:nvPr/>
        </p:nvSpPr>
        <p:spPr>
          <a:xfrm>
            <a:off x="2611767" y="4621830"/>
            <a:ext cx="576068" cy="38404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sz="1050" dirty="0">
                <a:solidFill>
                  <a:prstClr val="black"/>
                </a:solidFill>
                <a:latin typeface="Calibri" panose="020F0502020204030204"/>
              </a:rPr>
              <a:t>0x02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229E271-E9D2-744F-AE1F-E78FEAF1F0C4}"/>
              </a:ext>
            </a:extLst>
          </p:cNvPr>
          <p:cNvSpPr/>
          <p:nvPr/>
        </p:nvSpPr>
        <p:spPr>
          <a:xfrm>
            <a:off x="3184843" y="4621830"/>
            <a:ext cx="576068" cy="38404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sz="1050" dirty="0">
                <a:solidFill>
                  <a:prstClr val="black"/>
                </a:solidFill>
                <a:latin typeface="Calibri" panose="020F0502020204030204"/>
              </a:rPr>
              <a:t>0x03</a:t>
            </a:r>
          </a:p>
        </p:txBody>
      </p:sp>
      <p:sp>
        <p:nvSpPr>
          <p:cNvPr id="39" name="Arrow: Down 59">
            <a:extLst>
              <a:ext uri="{FF2B5EF4-FFF2-40B4-BE49-F238E27FC236}">
                <a16:creationId xmlns:a16="http://schemas.microsoft.com/office/drawing/2014/main" id="{02F34CC7-3EB7-D948-A830-9591143F7FF7}"/>
              </a:ext>
            </a:extLst>
          </p:cNvPr>
          <p:cNvSpPr/>
          <p:nvPr/>
        </p:nvSpPr>
        <p:spPr>
          <a:xfrm>
            <a:off x="2444003" y="3589631"/>
            <a:ext cx="355077" cy="293245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endParaRPr lang="en-US" sz="3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0" name="Arrow: Down 68">
            <a:extLst>
              <a:ext uri="{FF2B5EF4-FFF2-40B4-BE49-F238E27FC236}">
                <a16:creationId xmlns:a16="http://schemas.microsoft.com/office/drawing/2014/main" id="{F63D4864-FD72-384A-94EA-4820B5B7560D}"/>
              </a:ext>
            </a:extLst>
          </p:cNvPr>
          <p:cNvSpPr/>
          <p:nvPr/>
        </p:nvSpPr>
        <p:spPr>
          <a:xfrm>
            <a:off x="2428639" y="4281231"/>
            <a:ext cx="355077" cy="28269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endParaRPr lang="en-US" sz="3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D3ED1A23-9795-AA41-A550-A91D0ECE399B}"/>
              </a:ext>
            </a:extLst>
          </p:cNvPr>
          <p:cNvSpPr/>
          <p:nvPr/>
        </p:nvSpPr>
        <p:spPr>
          <a:xfrm>
            <a:off x="1462825" y="5212428"/>
            <a:ext cx="580877" cy="38404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sz="1050" dirty="0">
                <a:solidFill>
                  <a:prstClr val="black"/>
                </a:solidFill>
                <a:latin typeface="Calibri" panose="020F0502020204030204"/>
              </a:rPr>
              <a:t>0x04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E9402C1-77A4-A948-88B7-3C74FCA1025A}"/>
              </a:ext>
            </a:extLst>
          </p:cNvPr>
          <p:cNvSpPr/>
          <p:nvPr/>
        </p:nvSpPr>
        <p:spPr>
          <a:xfrm>
            <a:off x="2043361" y="5212428"/>
            <a:ext cx="567719" cy="38404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sz="1050" dirty="0">
                <a:solidFill>
                  <a:prstClr val="black"/>
                </a:solidFill>
                <a:latin typeface="Calibri" panose="020F0502020204030204"/>
              </a:rPr>
              <a:t>0x05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2445B99-CBD8-404F-B575-1CC93B9B370F}"/>
              </a:ext>
            </a:extLst>
          </p:cNvPr>
          <p:cNvSpPr/>
          <p:nvPr/>
        </p:nvSpPr>
        <p:spPr>
          <a:xfrm>
            <a:off x="2611562" y="5212428"/>
            <a:ext cx="576068" cy="384047"/>
          </a:xfrm>
          <a:prstGeom prst="rect">
            <a:avLst/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sz="1050" dirty="0">
                <a:solidFill>
                  <a:prstClr val="black"/>
                </a:solidFill>
                <a:latin typeface="Calibri" panose="020F0502020204030204"/>
              </a:rPr>
              <a:t>0x06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DD6ED3DA-0BBF-484F-8F26-CB0A355666E0}"/>
              </a:ext>
            </a:extLst>
          </p:cNvPr>
          <p:cNvSpPr/>
          <p:nvPr/>
        </p:nvSpPr>
        <p:spPr>
          <a:xfrm>
            <a:off x="3184156" y="5212428"/>
            <a:ext cx="576068" cy="384047"/>
          </a:xfrm>
          <a:prstGeom prst="rect">
            <a:avLst/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sz="1050" dirty="0">
                <a:solidFill>
                  <a:prstClr val="black"/>
                </a:solidFill>
                <a:latin typeface="Calibri" panose="020F0502020204030204"/>
              </a:rPr>
              <a:t>0x07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D705BD9-6E38-4840-973A-C06015A103DF}"/>
              </a:ext>
            </a:extLst>
          </p:cNvPr>
          <p:cNvSpPr/>
          <p:nvPr/>
        </p:nvSpPr>
        <p:spPr>
          <a:xfrm>
            <a:off x="5146702" y="3893504"/>
            <a:ext cx="1728203" cy="38404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sz="1200" dirty="0">
                <a:solidFill>
                  <a:prstClr val="black"/>
                </a:solidFill>
                <a:latin typeface="Calibri" panose="020F0502020204030204"/>
              </a:rPr>
              <a:t>Coalescing Unit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C0D32067-988B-2E45-B221-9D1893248B6A}"/>
              </a:ext>
            </a:extLst>
          </p:cNvPr>
          <p:cNvSpPr/>
          <p:nvPr/>
        </p:nvSpPr>
        <p:spPr>
          <a:xfrm>
            <a:off x="4843528" y="4620057"/>
            <a:ext cx="581564" cy="384047"/>
          </a:xfrm>
          <a:prstGeom prst="rect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sz="1050" dirty="0">
                <a:solidFill>
                  <a:prstClr val="black"/>
                </a:solidFill>
                <a:latin typeface="Calibri" panose="020F0502020204030204"/>
              </a:rPr>
              <a:t>0x00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50F2C5D-92CB-144A-A795-D9989F48ACA1}"/>
              </a:ext>
            </a:extLst>
          </p:cNvPr>
          <p:cNvSpPr/>
          <p:nvPr/>
        </p:nvSpPr>
        <p:spPr>
          <a:xfrm>
            <a:off x="5424266" y="4620057"/>
            <a:ext cx="572874" cy="38404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sz="1050" dirty="0">
                <a:solidFill>
                  <a:prstClr val="black"/>
                </a:solidFill>
                <a:latin typeface="Calibri" panose="020F0502020204030204"/>
              </a:rPr>
              <a:t>0x01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10D21905-405B-844B-AACA-3C9CB016745F}"/>
              </a:ext>
            </a:extLst>
          </p:cNvPr>
          <p:cNvSpPr/>
          <p:nvPr/>
        </p:nvSpPr>
        <p:spPr>
          <a:xfrm>
            <a:off x="5998449" y="4620057"/>
            <a:ext cx="576068" cy="38404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sz="1050" dirty="0">
                <a:solidFill>
                  <a:prstClr val="black"/>
                </a:solidFill>
                <a:latin typeface="Calibri" panose="020F0502020204030204"/>
              </a:rPr>
              <a:t>0x02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C2455B9-E5FA-3546-B688-A41B0F9A0E92}"/>
              </a:ext>
            </a:extLst>
          </p:cNvPr>
          <p:cNvSpPr/>
          <p:nvPr/>
        </p:nvSpPr>
        <p:spPr>
          <a:xfrm>
            <a:off x="6571526" y="4620057"/>
            <a:ext cx="576068" cy="38404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sz="1050" dirty="0">
                <a:solidFill>
                  <a:prstClr val="black"/>
                </a:solidFill>
                <a:latin typeface="Calibri" panose="020F0502020204030204"/>
              </a:rPr>
              <a:t>0x03</a:t>
            </a:r>
          </a:p>
        </p:txBody>
      </p:sp>
      <p:sp>
        <p:nvSpPr>
          <p:cNvPr id="50" name="Arrow: Down 80">
            <a:extLst>
              <a:ext uri="{FF2B5EF4-FFF2-40B4-BE49-F238E27FC236}">
                <a16:creationId xmlns:a16="http://schemas.microsoft.com/office/drawing/2014/main" id="{8D8BD6D8-74E4-224E-B3D6-C2568BF099AE}"/>
              </a:ext>
            </a:extLst>
          </p:cNvPr>
          <p:cNvSpPr/>
          <p:nvPr/>
        </p:nvSpPr>
        <p:spPr>
          <a:xfrm>
            <a:off x="5830686" y="3587858"/>
            <a:ext cx="355077" cy="293245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endParaRPr lang="en-US" sz="3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1" name="Arrow: Down 81">
            <a:extLst>
              <a:ext uri="{FF2B5EF4-FFF2-40B4-BE49-F238E27FC236}">
                <a16:creationId xmlns:a16="http://schemas.microsoft.com/office/drawing/2014/main" id="{9C814ADA-C0E8-C04F-9177-1D844B89AD47}"/>
              </a:ext>
            </a:extLst>
          </p:cNvPr>
          <p:cNvSpPr/>
          <p:nvPr/>
        </p:nvSpPr>
        <p:spPr>
          <a:xfrm>
            <a:off x="5815322" y="4279458"/>
            <a:ext cx="355077" cy="28269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endParaRPr lang="en-US" sz="3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0EE9CEC3-007D-9D49-8F7B-7634DFAFDF53}"/>
              </a:ext>
            </a:extLst>
          </p:cNvPr>
          <p:cNvSpPr/>
          <p:nvPr/>
        </p:nvSpPr>
        <p:spPr>
          <a:xfrm>
            <a:off x="4849509" y="5047837"/>
            <a:ext cx="580877" cy="38404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sz="1050" dirty="0">
                <a:solidFill>
                  <a:prstClr val="black"/>
                </a:solidFill>
                <a:latin typeface="Calibri" panose="020F0502020204030204"/>
              </a:rPr>
              <a:t>0x00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4EBE7DE-C0E4-214F-9A47-E412A9407AE4}"/>
              </a:ext>
            </a:extLst>
          </p:cNvPr>
          <p:cNvSpPr/>
          <p:nvPr/>
        </p:nvSpPr>
        <p:spPr>
          <a:xfrm>
            <a:off x="5430043" y="5047837"/>
            <a:ext cx="567719" cy="384047"/>
          </a:xfrm>
          <a:prstGeom prst="rect">
            <a:avLst/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sz="1050" dirty="0">
                <a:solidFill>
                  <a:prstClr val="black"/>
                </a:solidFill>
                <a:latin typeface="Calibri" panose="020F0502020204030204"/>
              </a:rPr>
              <a:t>0x01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D1DF0DA2-C628-094D-983D-4FDD2305135C}"/>
              </a:ext>
            </a:extLst>
          </p:cNvPr>
          <p:cNvSpPr/>
          <p:nvPr/>
        </p:nvSpPr>
        <p:spPr>
          <a:xfrm>
            <a:off x="5998246" y="5047837"/>
            <a:ext cx="576068" cy="38404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sz="1050" dirty="0">
                <a:solidFill>
                  <a:prstClr val="black"/>
                </a:solidFill>
                <a:latin typeface="Calibri" panose="020F0502020204030204"/>
              </a:rPr>
              <a:t>0x02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FA09C233-8484-6447-B896-FC840750B0D7}"/>
              </a:ext>
            </a:extLst>
          </p:cNvPr>
          <p:cNvSpPr/>
          <p:nvPr/>
        </p:nvSpPr>
        <p:spPr>
          <a:xfrm>
            <a:off x="6570838" y="5047837"/>
            <a:ext cx="576068" cy="38404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sz="1050" dirty="0">
                <a:solidFill>
                  <a:prstClr val="black"/>
                </a:solidFill>
                <a:latin typeface="Calibri" panose="020F0502020204030204"/>
              </a:rPr>
              <a:t>0x03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34B252DA-12D9-FF4C-9BD7-6FC6C3993A5D}"/>
              </a:ext>
            </a:extLst>
          </p:cNvPr>
          <p:cNvSpPr/>
          <p:nvPr/>
        </p:nvSpPr>
        <p:spPr>
          <a:xfrm>
            <a:off x="4843528" y="5469415"/>
            <a:ext cx="581564" cy="38404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sz="1050" dirty="0">
                <a:solidFill>
                  <a:prstClr val="black"/>
                </a:solidFill>
                <a:latin typeface="Calibri" panose="020F0502020204030204"/>
              </a:rPr>
              <a:t>0x04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5E5BA0B2-B800-3B46-995A-B1810B828A6D}"/>
              </a:ext>
            </a:extLst>
          </p:cNvPr>
          <p:cNvSpPr/>
          <p:nvPr/>
        </p:nvSpPr>
        <p:spPr>
          <a:xfrm>
            <a:off x="5424266" y="5469415"/>
            <a:ext cx="572874" cy="38404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sz="1050" dirty="0">
                <a:solidFill>
                  <a:prstClr val="black"/>
                </a:solidFill>
                <a:latin typeface="Calibri" panose="020F0502020204030204"/>
              </a:rPr>
              <a:t>0x05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0B8893C4-6CF5-8546-9E2F-C690DE7954A4}"/>
              </a:ext>
            </a:extLst>
          </p:cNvPr>
          <p:cNvSpPr/>
          <p:nvPr/>
        </p:nvSpPr>
        <p:spPr>
          <a:xfrm>
            <a:off x="5998449" y="5469415"/>
            <a:ext cx="576068" cy="384047"/>
          </a:xfrm>
          <a:prstGeom prst="rect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sz="1050" dirty="0">
                <a:solidFill>
                  <a:prstClr val="black"/>
                </a:solidFill>
                <a:latin typeface="Calibri" panose="020F0502020204030204"/>
              </a:rPr>
              <a:t>0x06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10FFE013-B7A0-3842-A69A-462A032FD96D}"/>
              </a:ext>
            </a:extLst>
          </p:cNvPr>
          <p:cNvSpPr/>
          <p:nvPr/>
        </p:nvSpPr>
        <p:spPr>
          <a:xfrm>
            <a:off x="6571526" y="5469415"/>
            <a:ext cx="576068" cy="38404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sz="1050" dirty="0">
                <a:solidFill>
                  <a:prstClr val="black"/>
                </a:solidFill>
                <a:latin typeface="Calibri" panose="020F0502020204030204"/>
              </a:rPr>
              <a:t>0x07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E5596F21-EBFC-C242-9EEC-747317DFC39A}"/>
              </a:ext>
            </a:extLst>
          </p:cNvPr>
          <p:cNvSpPr/>
          <p:nvPr/>
        </p:nvSpPr>
        <p:spPr>
          <a:xfrm>
            <a:off x="4849509" y="5889078"/>
            <a:ext cx="580877" cy="38404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sz="1050" dirty="0">
                <a:solidFill>
                  <a:prstClr val="black"/>
                </a:solidFill>
                <a:latin typeface="Calibri" panose="020F0502020204030204"/>
              </a:rPr>
              <a:t>0x04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DBFDF88B-B6BD-C243-91AB-577A1DAC4350}"/>
              </a:ext>
            </a:extLst>
          </p:cNvPr>
          <p:cNvSpPr/>
          <p:nvPr/>
        </p:nvSpPr>
        <p:spPr>
          <a:xfrm>
            <a:off x="5430043" y="5889078"/>
            <a:ext cx="567719" cy="38404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sz="1050" dirty="0">
                <a:solidFill>
                  <a:prstClr val="black"/>
                </a:solidFill>
                <a:latin typeface="Calibri" panose="020F0502020204030204"/>
              </a:rPr>
              <a:t>0x05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54D3E47D-E5C7-9248-B833-1D78C21E5926}"/>
              </a:ext>
            </a:extLst>
          </p:cNvPr>
          <p:cNvSpPr/>
          <p:nvPr/>
        </p:nvSpPr>
        <p:spPr>
          <a:xfrm>
            <a:off x="5998246" y="5889078"/>
            <a:ext cx="576068" cy="38404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sz="1050" dirty="0">
                <a:solidFill>
                  <a:prstClr val="black"/>
                </a:solidFill>
                <a:latin typeface="Calibri" panose="020F0502020204030204"/>
              </a:rPr>
              <a:t>0x06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6FC0E8FF-4D09-CE45-8B83-EBE94AD3E92F}"/>
              </a:ext>
            </a:extLst>
          </p:cNvPr>
          <p:cNvSpPr/>
          <p:nvPr/>
        </p:nvSpPr>
        <p:spPr>
          <a:xfrm>
            <a:off x="6570838" y="5889078"/>
            <a:ext cx="576068" cy="384047"/>
          </a:xfrm>
          <a:prstGeom prst="rect">
            <a:avLst/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sz="1050" dirty="0">
                <a:solidFill>
                  <a:prstClr val="black"/>
                </a:solidFill>
                <a:latin typeface="Calibri" panose="020F0502020204030204"/>
              </a:rPr>
              <a:t>0x07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0EF84485-B81D-5D48-98CB-D5E1724AC0E1}"/>
              </a:ext>
            </a:extLst>
          </p:cNvPr>
          <p:cNvSpPr/>
          <p:nvPr/>
        </p:nvSpPr>
        <p:spPr>
          <a:xfrm>
            <a:off x="272773" y="845655"/>
            <a:ext cx="468713" cy="644011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45ED3118-5CF8-554E-9F3C-E6CEB3BAF33B}"/>
              </a:ext>
            </a:extLst>
          </p:cNvPr>
          <p:cNvSpPr txBox="1"/>
          <p:nvPr/>
        </p:nvSpPr>
        <p:spPr>
          <a:xfrm>
            <a:off x="6190989" y="6350696"/>
            <a:ext cx="28559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Slide credit: Kadam et al. , HPCA 2018</a:t>
            </a:r>
          </a:p>
        </p:txBody>
      </p:sp>
    </p:spTree>
    <p:extLst>
      <p:ext uri="{BB962C8B-B14F-4D97-AF65-F5344CB8AC3E}">
        <p14:creationId xmlns:p14="http://schemas.microsoft.com/office/powerpoint/2010/main" val="3699785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4352E7B-8A57-1A4F-8E2B-D36F062A3A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2363" y="739035"/>
            <a:ext cx="6698512" cy="857250"/>
          </a:xfrm>
        </p:spPr>
        <p:txBody>
          <a:bodyPr>
            <a:normAutofit/>
          </a:bodyPr>
          <a:lstStyle/>
          <a:p>
            <a:r>
              <a:rPr lang="en-US" sz="2000" b="1" dirty="0" err="1"/>
              <a:t>RCoal</a:t>
            </a:r>
            <a:r>
              <a:rPr lang="en-US" sz="2000" b="1" dirty="0"/>
              <a:t>: Random-Threaded </a:t>
            </a:r>
            <a:r>
              <a:rPr lang="en-US" sz="2000" b="1" dirty="0" err="1"/>
              <a:t>Subwarp</a:t>
            </a:r>
            <a:r>
              <a:rPr lang="en-US" sz="2000" b="1" dirty="0"/>
              <a:t> (RTS)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C1DA4E-9954-E546-AD66-BAA40635A95B}"/>
              </a:ext>
            </a:extLst>
          </p:cNvPr>
          <p:cNvSpPr txBox="1"/>
          <p:nvPr/>
        </p:nvSpPr>
        <p:spPr>
          <a:xfrm>
            <a:off x="1483682" y="1784639"/>
            <a:ext cx="20441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30642"/>
            <a:r>
              <a:rPr lang="en-US" sz="1200" b="1" dirty="0">
                <a:solidFill>
                  <a:srgbClr val="FF0000"/>
                </a:solidFill>
                <a:latin typeface="Calibri" panose="020F0502020204030204"/>
              </a:rPr>
              <a:t>RSS</a:t>
            </a:r>
            <a:r>
              <a:rPr lang="en-US" sz="1200" b="1" dirty="0">
                <a:solidFill>
                  <a:prstClr val="black"/>
                </a:solidFill>
                <a:latin typeface="Calibri" panose="020F0502020204030204"/>
              </a:rPr>
              <a:t>: number of </a:t>
            </a:r>
            <a:r>
              <a:rPr lang="en-US" sz="1200" b="1" dirty="0" err="1">
                <a:solidFill>
                  <a:prstClr val="black"/>
                </a:solidFill>
                <a:latin typeface="Calibri" panose="020F0502020204030204"/>
              </a:rPr>
              <a:t>subwarps</a:t>
            </a:r>
            <a:r>
              <a:rPr lang="en-US" sz="1200" b="1" dirty="0">
                <a:solidFill>
                  <a:prstClr val="black"/>
                </a:solidFill>
                <a:latin typeface="Calibri" panose="020F0502020204030204"/>
              </a:rPr>
              <a:t> = 2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ECEFF95-563F-8240-9E73-636EC408D743}"/>
              </a:ext>
            </a:extLst>
          </p:cNvPr>
          <p:cNvSpPr/>
          <p:nvPr/>
        </p:nvSpPr>
        <p:spPr>
          <a:xfrm>
            <a:off x="971240" y="2138495"/>
            <a:ext cx="3182469" cy="1183091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endParaRPr lang="en-US" sz="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4D562EF-C653-9144-B092-D05C2A720EFE}"/>
              </a:ext>
            </a:extLst>
          </p:cNvPr>
          <p:cNvSpPr/>
          <p:nvPr/>
        </p:nvSpPr>
        <p:spPr>
          <a:xfrm>
            <a:off x="1059728" y="2942484"/>
            <a:ext cx="697155" cy="283898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sz="1200" dirty="0">
                <a:solidFill>
                  <a:prstClr val="black"/>
                </a:solidFill>
                <a:latin typeface="Calibri" panose="020F0502020204030204"/>
              </a:rPr>
              <a:t>0x00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C7420E3-C7FA-8F4B-99FF-D2D9F04F7AB3}"/>
              </a:ext>
            </a:extLst>
          </p:cNvPr>
          <p:cNvSpPr/>
          <p:nvPr/>
        </p:nvSpPr>
        <p:spPr>
          <a:xfrm>
            <a:off x="1057742" y="2239267"/>
            <a:ext cx="697155" cy="353199"/>
          </a:xfrm>
          <a:prstGeom prst="rect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sid</a:t>
            </a:r>
            <a:r>
              <a:rPr lang="en-US" sz="1200" dirty="0">
                <a:solidFill>
                  <a:prstClr val="black"/>
                </a:solidFill>
                <a:latin typeface="Calibri" panose="020F0502020204030204"/>
              </a:rPr>
              <a:t> = 0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147504A-D03C-CE4A-A9F2-DF9A1F0A43BB}"/>
              </a:ext>
            </a:extLst>
          </p:cNvPr>
          <p:cNvSpPr/>
          <p:nvPr/>
        </p:nvSpPr>
        <p:spPr>
          <a:xfrm>
            <a:off x="1821629" y="2944598"/>
            <a:ext cx="700968" cy="283898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sz="1200" dirty="0">
                <a:solidFill>
                  <a:prstClr val="black"/>
                </a:solidFill>
                <a:latin typeface="Calibri" panose="020F0502020204030204"/>
              </a:rPr>
              <a:t>0x01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1BB15D9-FB05-304D-8C97-43034CC27087}"/>
              </a:ext>
            </a:extLst>
          </p:cNvPr>
          <p:cNvSpPr/>
          <p:nvPr/>
        </p:nvSpPr>
        <p:spPr>
          <a:xfrm>
            <a:off x="1821679" y="2238832"/>
            <a:ext cx="699650" cy="353199"/>
          </a:xfrm>
          <a:prstGeom prst="rect">
            <a:avLst/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sid</a:t>
            </a:r>
            <a:r>
              <a:rPr lang="en-US" sz="1200" dirty="0">
                <a:solidFill>
                  <a:prstClr val="black"/>
                </a:solidFill>
                <a:latin typeface="Calibri" panose="020F0502020204030204"/>
              </a:rPr>
              <a:t> = 1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9489BEE-50FD-F840-B9E7-D1C8DC0F0D33}"/>
              </a:ext>
            </a:extLst>
          </p:cNvPr>
          <p:cNvSpPr/>
          <p:nvPr/>
        </p:nvSpPr>
        <p:spPr>
          <a:xfrm>
            <a:off x="2598100" y="2945117"/>
            <a:ext cx="697195" cy="283647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sz="1200" dirty="0">
                <a:solidFill>
                  <a:prstClr val="black"/>
                </a:solidFill>
                <a:latin typeface="Calibri" panose="020F0502020204030204"/>
              </a:rPr>
              <a:t>0x06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E4AF0EB-A2D4-6147-8D2F-14ED0288D86E}"/>
              </a:ext>
            </a:extLst>
          </p:cNvPr>
          <p:cNvSpPr/>
          <p:nvPr/>
        </p:nvSpPr>
        <p:spPr>
          <a:xfrm>
            <a:off x="2598100" y="2238832"/>
            <a:ext cx="697155" cy="353199"/>
          </a:xfrm>
          <a:prstGeom prst="rect">
            <a:avLst/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sid</a:t>
            </a:r>
            <a:r>
              <a:rPr lang="en-US" sz="1200" dirty="0">
                <a:solidFill>
                  <a:prstClr val="black"/>
                </a:solidFill>
                <a:latin typeface="Calibri" panose="020F0502020204030204"/>
              </a:rPr>
              <a:t> = 1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1609B18-0F65-B849-80EA-FD3414900A68}"/>
              </a:ext>
            </a:extLst>
          </p:cNvPr>
          <p:cNvSpPr/>
          <p:nvPr/>
        </p:nvSpPr>
        <p:spPr>
          <a:xfrm>
            <a:off x="3369010" y="2945202"/>
            <a:ext cx="698402" cy="283898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sz="1200" dirty="0">
                <a:solidFill>
                  <a:prstClr val="black"/>
                </a:solidFill>
                <a:latin typeface="Calibri" panose="020F0502020204030204"/>
              </a:rPr>
              <a:t>0x08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9E4F7AB-88F0-3745-9963-F744558C5F9A}"/>
              </a:ext>
            </a:extLst>
          </p:cNvPr>
          <p:cNvSpPr/>
          <p:nvPr/>
        </p:nvSpPr>
        <p:spPr>
          <a:xfrm>
            <a:off x="3368799" y="2241649"/>
            <a:ext cx="697155" cy="348795"/>
          </a:xfrm>
          <a:prstGeom prst="rect">
            <a:avLst/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sid</a:t>
            </a:r>
            <a:r>
              <a:rPr lang="en-US" sz="1200" dirty="0">
                <a:solidFill>
                  <a:prstClr val="black"/>
                </a:solidFill>
                <a:latin typeface="Calibri" panose="020F0502020204030204"/>
              </a:rPr>
              <a:t> = 1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DA5B957-115A-6B4C-AA56-1855C82EA574}"/>
              </a:ext>
            </a:extLst>
          </p:cNvPr>
          <p:cNvSpPr/>
          <p:nvPr/>
        </p:nvSpPr>
        <p:spPr>
          <a:xfrm>
            <a:off x="1057742" y="2590444"/>
            <a:ext cx="697155" cy="355629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tid</a:t>
            </a:r>
            <a:r>
              <a:rPr lang="en-US" sz="1200" dirty="0">
                <a:solidFill>
                  <a:prstClr val="black"/>
                </a:solidFill>
                <a:latin typeface="Calibri" panose="020F0502020204030204"/>
              </a:rPr>
              <a:t> = 0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36CBFDE-1F8C-CC41-998C-5C672FDD0737}"/>
              </a:ext>
            </a:extLst>
          </p:cNvPr>
          <p:cNvSpPr/>
          <p:nvPr/>
        </p:nvSpPr>
        <p:spPr>
          <a:xfrm>
            <a:off x="1821679" y="2592692"/>
            <a:ext cx="699650" cy="353199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tid</a:t>
            </a:r>
            <a:r>
              <a:rPr lang="en-US" sz="1200" dirty="0">
                <a:solidFill>
                  <a:prstClr val="black"/>
                </a:solidFill>
                <a:latin typeface="Calibri" panose="020F0502020204030204"/>
              </a:rPr>
              <a:t> = 1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DC879D5-3793-B243-970A-DC2B496BD9FB}"/>
              </a:ext>
            </a:extLst>
          </p:cNvPr>
          <p:cNvSpPr/>
          <p:nvPr/>
        </p:nvSpPr>
        <p:spPr>
          <a:xfrm>
            <a:off x="2598100" y="2592692"/>
            <a:ext cx="697155" cy="353199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tid</a:t>
            </a:r>
            <a:r>
              <a:rPr lang="en-US" sz="1200" dirty="0">
                <a:solidFill>
                  <a:prstClr val="black"/>
                </a:solidFill>
                <a:latin typeface="Calibri" panose="020F0502020204030204"/>
              </a:rPr>
              <a:t> = 2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E730CE1-71B4-9345-BB7A-387816EB71DD}"/>
              </a:ext>
            </a:extLst>
          </p:cNvPr>
          <p:cNvSpPr/>
          <p:nvPr/>
        </p:nvSpPr>
        <p:spPr>
          <a:xfrm>
            <a:off x="3368799" y="2591179"/>
            <a:ext cx="697155" cy="354712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tid</a:t>
            </a:r>
            <a:r>
              <a:rPr lang="en-US" sz="1200" dirty="0">
                <a:solidFill>
                  <a:prstClr val="black"/>
                </a:solidFill>
                <a:latin typeface="Calibri" panose="020F0502020204030204"/>
              </a:rPr>
              <a:t> = 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AFE34C4-2CD1-FB4C-8F77-BD07228D5652}"/>
              </a:ext>
            </a:extLst>
          </p:cNvPr>
          <p:cNvSpPr txBox="1"/>
          <p:nvPr/>
        </p:nvSpPr>
        <p:spPr>
          <a:xfrm>
            <a:off x="4868079" y="1785405"/>
            <a:ext cx="23524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30642"/>
            <a:r>
              <a:rPr lang="en-US" sz="1200" b="1" dirty="0">
                <a:solidFill>
                  <a:srgbClr val="FF0000"/>
                </a:solidFill>
                <a:latin typeface="Calibri" panose="020F0502020204030204"/>
              </a:rPr>
              <a:t>RSS+RTS</a:t>
            </a:r>
            <a:r>
              <a:rPr lang="en-US" sz="1200" b="1" dirty="0">
                <a:solidFill>
                  <a:prstClr val="black"/>
                </a:solidFill>
                <a:latin typeface="Calibri" panose="020F0502020204030204"/>
              </a:rPr>
              <a:t>: number of </a:t>
            </a:r>
            <a:r>
              <a:rPr lang="en-US" sz="1200" b="1" dirty="0" err="1">
                <a:solidFill>
                  <a:prstClr val="black"/>
                </a:solidFill>
                <a:latin typeface="Calibri" panose="020F0502020204030204"/>
              </a:rPr>
              <a:t>subwarps</a:t>
            </a:r>
            <a:r>
              <a:rPr lang="en-US" sz="1200" b="1" dirty="0">
                <a:solidFill>
                  <a:prstClr val="black"/>
                </a:solidFill>
                <a:latin typeface="Calibri" panose="020F0502020204030204"/>
              </a:rPr>
              <a:t> = 2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81677B0-3F14-E645-9E4A-14D243C59C83}"/>
              </a:ext>
            </a:extLst>
          </p:cNvPr>
          <p:cNvSpPr/>
          <p:nvPr/>
        </p:nvSpPr>
        <p:spPr>
          <a:xfrm>
            <a:off x="4355637" y="2139261"/>
            <a:ext cx="3182469" cy="1183091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endParaRPr lang="en-US" sz="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3CEF537-1AF8-1944-A6FB-714D9C6AFF78}"/>
              </a:ext>
            </a:extLst>
          </p:cNvPr>
          <p:cNvSpPr/>
          <p:nvPr/>
        </p:nvSpPr>
        <p:spPr>
          <a:xfrm>
            <a:off x="4441743" y="2943249"/>
            <a:ext cx="697155" cy="283898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sz="1200" dirty="0">
                <a:solidFill>
                  <a:prstClr val="black"/>
                </a:solidFill>
                <a:latin typeface="Calibri" panose="020F0502020204030204"/>
              </a:rPr>
              <a:t>0x00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38CBEFB-5A05-0A44-9FBA-F0264668C09A}"/>
              </a:ext>
            </a:extLst>
          </p:cNvPr>
          <p:cNvSpPr/>
          <p:nvPr/>
        </p:nvSpPr>
        <p:spPr>
          <a:xfrm>
            <a:off x="4442139" y="2240033"/>
            <a:ext cx="697155" cy="353199"/>
          </a:xfrm>
          <a:prstGeom prst="rect">
            <a:avLst/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sid</a:t>
            </a:r>
            <a:r>
              <a:rPr lang="en-US" sz="1200" dirty="0">
                <a:solidFill>
                  <a:prstClr val="black"/>
                </a:solidFill>
                <a:latin typeface="Calibri" panose="020F0502020204030204"/>
              </a:rPr>
              <a:t> = 1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51BBC1A-FEAB-D94B-8642-F6F86EB0D59E}"/>
              </a:ext>
            </a:extLst>
          </p:cNvPr>
          <p:cNvSpPr/>
          <p:nvPr/>
        </p:nvSpPr>
        <p:spPr>
          <a:xfrm>
            <a:off x="5206025" y="2945364"/>
            <a:ext cx="698402" cy="283898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sz="1200" dirty="0">
                <a:solidFill>
                  <a:prstClr val="black"/>
                </a:solidFill>
                <a:latin typeface="Calibri" panose="020F0502020204030204"/>
              </a:rPr>
              <a:t>0x01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618BD0B-4A3E-0A4A-BAE6-AABE1555936B}"/>
              </a:ext>
            </a:extLst>
          </p:cNvPr>
          <p:cNvSpPr/>
          <p:nvPr/>
        </p:nvSpPr>
        <p:spPr>
          <a:xfrm>
            <a:off x="5206076" y="2239598"/>
            <a:ext cx="699650" cy="353199"/>
          </a:xfrm>
          <a:prstGeom prst="rect">
            <a:avLst/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sid</a:t>
            </a:r>
            <a:r>
              <a:rPr lang="en-US" sz="1200" dirty="0">
                <a:solidFill>
                  <a:prstClr val="black"/>
                </a:solidFill>
                <a:latin typeface="Calibri" panose="020F0502020204030204"/>
              </a:rPr>
              <a:t> = 1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9A77F8A-06C8-7941-8AFB-BE80E6412C19}"/>
              </a:ext>
            </a:extLst>
          </p:cNvPr>
          <p:cNvSpPr/>
          <p:nvPr/>
        </p:nvSpPr>
        <p:spPr>
          <a:xfrm>
            <a:off x="5983076" y="2945884"/>
            <a:ext cx="696577" cy="283647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sz="1200" dirty="0">
                <a:solidFill>
                  <a:prstClr val="black"/>
                </a:solidFill>
                <a:latin typeface="Calibri" panose="020F0502020204030204"/>
              </a:rPr>
              <a:t>0x06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BBD80D9-8233-CD42-8CD5-39B7CE5345F1}"/>
              </a:ext>
            </a:extLst>
          </p:cNvPr>
          <p:cNvSpPr/>
          <p:nvPr/>
        </p:nvSpPr>
        <p:spPr>
          <a:xfrm>
            <a:off x="5982496" y="2239598"/>
            <a:ext cx="697155" cy="353199"/>
          </a:xfrm>
          <a:prstGeom prst="rect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sid</a:t>
            </a:r>
            <a:r>
              <a:rPr lang="en-US" sz="1200" dirty="0">
                <a:solidFill>
                  <a:prstClr val="black"/>
                </a:solidFill>
                <a:latin typeface="Calibri" panose="020F0502020204030204"/>
              </a:rPr>
              <a:t> = 0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F54289A-497C-D246-8A09-C952B5FAB893}"/>
              </a:ext>
            </a:extLst>
          </p:cNvPr>
          <p:cNvSpPr/>
          <p:nvPr/>
        </p:nvSpPr>
        <p:spPr>
          <a:xfrm>
            <a:off x="6753408" y="2945967"/>
            <a:ext cx="698402" cy="283898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sz="1200" dirty="0">
                <a:solidFill>
                  <a:prstClr val="black"/>
                </a:solidFill>
                <a:latin typeface="Calibri" panose="020F0502020204030204"/>
              </a:rPr>
              <a:t>0x08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9FE1869-3EA4-1B44-A6BA-F89288E60763}"/>
              </a:ext>
            </a:extLst>
          </p:cNvPr>
          <p:cNvSpPr/>
          <p:nvPr/>
        </p:nvSpPr>
        <p:spPr>
          <a:xfrm>
            <a:off x="6753195" y="2242415"/>
            <a:ext cx="697155" cy="348795"/>
          </a:xfrm>
          <a:prstGeom prst="rect">
            <a:avLst/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sid</a:t>
            </a:r>
            <a:r>
              <a:rPr lang="en-US" sz="1200" dirty="0">
                <a:solidFill>
                  <a:prstClr val="black"/>
                </a:solidFill>
                <a:latin typeface="Calibri" panose="020F0502020204030204"/>
              </a:rPr>
              <a:t> = 1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1318DFB-5863-6C48-A322-E32F16ED1BB8}"/>
              </a:ext>
            </a:extLst>
          </p:cNvPr>
          <p:cNvSpPr/>
          <p:nvPr/>
        </p:nvSpPr>
        <p:spPr>
          <a:xfrm>
            <a:off x="4442139" y="2591210"/>
            <a:ext cx="697155" cy="355629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tid</a:t>
            </a:r>
            <a:r>
              <a:rPr lang="en-US" sz="1200" dirty="0">
                <a:solidFill>
                  <a:prstClr val="black"/>
                </a:solidFill>
                <a:latin typeface="Calibri" panose="020F0502020204030204"/>
              </a:rPr>
              <a:t> = 0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26FA2D5-C115-484A-8BEB-08D31AE4640C}"/>
              </a:ext>
            </a:extLst>
          </p:cNvPr>
          <p:cNvSpPr/>
          <p:nvPr/>
        </p:nvSpPr>
        <p:spPr>
          <a:xfrm>
            <a:off x="5206076" y="2593457"/>
            <a:ext cx="699650" cy="353199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tid</a:t>
            </a:r>
            <a:r>
              <a:rPr lang="en-US" sz="1200" dirty="0">
                <a:solidFill>
                  <a:prstClr val="black"/>
                </a:solidFill>
                <a:latin typeface="Calibri" panose="020F0502020204030204"/>
              </a:rPr>
              <a:t> = 1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5CA9DF0-2729-A94C-AC3C-1636D3185112}"/>
              </a:ext>
            </a:extLst>
          </p:cNvPr>
          <p:cNvSpPr/>
          <p:nvPr/>
        </p:nvSpPr>
        <p:spPr>
          <a:xfrm>
            <a:off x="5982496" y="2593457"/>
            <a:ext cx="697155" cy="353199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tid</a:t>
            </a:r>
            <a:r>
              <a:rPr lang="en-US" sz="1200" dirty="0">
                <a:solidFill>
                  <a:prstClr val="black"/>
                </a:solidFill>
                <a:latin typeface="Calibri" panose="020F0502020204030204"/>
              </a:rPr>
              <a:t> = 2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1E2A68B-958F-DD42-8CAD-AC5B2D2FC8E7}"/>
              </a:ext>
            </a:extLst>
          </p:cNvPr>
          <p:cNvSpPr/>
          <p:nvPr/>
        </p:nvSpPr>
        <p:spPr>
          <a:xfrm>
            <a:off x="6753195" y="2591945"/>
            <a:ext cx="697155" cy="354712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tid</a:t>
            </a:r>
            <a:r>
              <a:rPr lang="en-US" sz="1200" dirty="0">
                <a:solidFill>
                  <a:prstClr val="black"/>
                </a:solidFill>
                <a:latin typeface="Calibri" panose="020F0502020204030204"/>
              </a:rPr>
              <a:t> = 3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B85DB87-8226-1944-8D68-66C02CA13FF9}"/>
              </a:ext>
            </a:extLst>
          </p:cNvPr>
          <p:cNvSpPr/>
          <p:nvPr/>
        </p:nvSpPr>
        <p:spPr>
          <a:xfrm>
            <a:off x="1692748" y="3635860"/>
            <a:ext cx="1728203" cy="38404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sz="1200" dirty="0">
                <a:solidFill>
                  <a:prstClr val="black"/>
                </a:solidFill>
                <a:latin typeface="Calibri" panose="020F0502020204030204"/>
              </a:rPr>
              <a:t>Coalescing Unit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478AE83-C01B-A44A-B125-F4836D1CEBCE}"/>
              </a:ext>
            </a:extLst>
          </p:cNvPr>
          <p:cNvSpPr/>
          <p:nvPr/>
        </p:nvSpPr>
        <p:spPr>
          <a:xfrm>
            <a:off x="1389574" y="4362413"/>
            <a:ext cx="581564" cy="384047"/>
          </a:xfrm>
          <a:prstGeom prst="rect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sz="1050" dirty="0">
                <a:solidFill>
                  <a:prstClr val="black"/>
                </a:solidFill>
                <a:latin typeface="Calibri" panose="020F0502020204030204"/>
              </a:rPr>
              <a:t>0x00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3990012-926A-E94D-B65C-62F8D445C002}"/>
              </a:ext>
            </a:extLst>
          </p:cNvPr>
          <p:cNvSpPr/>
          <p:nvPr/>
        </p:nvSpPr>
        <p:spPr>
          <a:xfrm>
            <a:off x="1970313" y="4362413"/>
            <a:ext cx="572874" cy="38404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sz="1050" dirty="0">
                <a:solidFill>
                  <a:prstClr val="black"/>
                </a:solidFill>
                <a:latin typeface="Calibri" panose="020F0502020204030204"/>
              </a:rPr>
              <a:t>0x01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ECE679C-F680-9A4B-9465-B942581284E0}"/>
              </a:ext>
            </a:extLst>
          </p:cNvPr>
          <p:cNvSpPr/>
          <p:nvPr/>
        </p:nvSpPr>
        <p:spPr>
          <a:xfrm>
            <a:off x="2544496" y="4362413"/>
            <a:ext cx="576068" cy="38404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sz="1050" dirty="0">
                <a:solidFill>
                  <a:prstClr val="black"/>
                </a:solidFill>
                <a:latin typeface="Calibri" panose="020F0502020204030204"/>
              </a:rPr>
              <a:t>0x02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B9C62AF-C5EE-EB4C-A0BE-1A8314BC4417}"/>
              </a:ext>
            </a:extLst>
          </p:cNvPr>
          <p:cNvSpPr/>
          <p:nvPr/>
        </p:nvSpPr>
        <p:spPr>
          <a:xfrm>
            <a:off x="3117573" y="4362413"/>
            <a:ext cx="576068" cy="38404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sz="1050" dirty="0">
                <a:solidFill>
                  <a:prstClr val="black"/>
                </a:solidFill>
                <a:latin typeface="Calibri" panose="020F0502020204030204"/>
              </a:rPr>
              <a:t>0x03</a:t>
            </a:r>
          </a:p>
        </p:txBody>
      </p:sp>
      <p:sp>
        <p:nvSpPr>
          <p:cNvPr id="39" name="Arrow: Down 59">
            <a:extLst>
              <a:ext uri="{FF2B5EF4-FFF2-40B4-BE49-F238E27FC236}">
                <a16:creationId xmlns:a16="http://schemas.microsoft.com/office/drawing/2014/main" id="{7446B05A-9917-024D-B46E-77BB92E66337}"/>
              </a:ext>
            </a:extLst>
          </p:cNvPr>
          <p:cNvSpPr/>
          <p:nvPr/>
        </p:nvSpPr>
        <p:spPr>
          <a:xfrm>
            <a:off x="2376732" y="3330214"/>
            <a:ext cx="355077" cy="293245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endParaRPr lang="en-US" sz="3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0" name="Arrow: Down 68">
            <a:extLst>
              <a:ext uri="{FF2B5EF4-FFF2-40B4-BE49-F238E27FC236}">
                <a16:creationId xmlns:a16="http://schemas.microsoft.com/office/drawing/2014/main" id="{A5114B8C-5202-C440-B43D-35535ED3E7B5}"/>
              </a:ext>
            </a:extLst>
          </p:cNvPr>
          <p:cNvSpPr/>
          <p:nvPr/>
        </p:nvSpPr>
        <p:spPr>
          <a:xfrm>
            <a:off x="2361368" y="4021814"/>
            <a:ext cx="355077" cy="28269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endParaRPr lang="en-US" sz="3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925E33C9-0BD6-6145-89B5-DD17C2B518D9}"/>
              </a:ext>
            </a:extLst>
          </p:cNvPr>
          <p:cNvSpPr/>
          <p:nvPr/>
        </p:nvSpPr>
        <p:spPr>
          <a:xfrm>
            <a:off x="1395555" y="4771081"/>
            <a:ext cx="580877" cy="38404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sz="1050" dirty="0">
                <a:solidFill>
                  <a:prstClr val="black"/>
                </a:solidFill>
                <a:latin typeface="Calibri" panose="020F0502020204030204"/>
              </a:rPr>
              <a:t>0x00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5ACE290-0379-9A4F-B016-D681D456003D}"/>
              </a:ext>
            </a:extLst>
          </p:cNvPr>
          <p:cNvSpPr/>
          <p:nvPr/>
        </p:nvSpPr>
        <p:spPr>
          <a:xfrm>
            <a:off x="1976090" y="4771081"/>
            <a:ext cx="567719" cy="384047"/>
          </a:xfrm>
          <a:prstGeom prst="rect">
            <a:avLst/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sz="1050" dirty="0">
                <a:solidFill>
                  <a:prstClr val="black"/>
                </a:solidFill>
                <a:latin typeface="Calibri" panose="020F0502020204030204"/>
              </a:rPr>
              <a:t>0x01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7AD31B27-9C29-AE46-9268-D6DB3A73BBDC}"/>
              </a:ext>
            </a:extLst>
          </p:cNvPr>
          <p:cNvSpPr/>
          <p:nvPr/>
        </p:nvSpPr>
        <p:spPr>
          <a:xfrm>
            <a:off x="2544292" y="4771081"/>
            <a:ext cx="576068" cy="38404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sz="1050" dirty="0">
                <a:solidFill>
                  <a:prstClr val="black"/>
                </a:solidFill>
                <a:latin typeface="Calibri" panose="020F0502020204030204"/>
              </a:rPr>
              <a:t>0x02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95332996-F2EB-EB45-AFD2-CE3495F2EB47}"/>
              </a:ext>
            </a:extLst>
          </p:cNvPr>
          <p:cNvSpPr/>
          <p:nvPr/>
        </p:nvSpPr>
        <p:spPr>
          <a:xfrm>
            <a:off x="3116885" y="4771081"/>
            <a:ext cx="576068" cy="38404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sz="1050" dirty="0">
                <a:solidFill>
                  <a:prstClr val="black"/>
                </a:solidFill>
                <a:latin typeface="Calibri" panose="020F0502020204030204"/>
              </a:rPr>
              <a:t>0x03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3A4A507-4F6E-AB4A-A70B-606DF200F956}"/>
              </a:ext>
            </a:extLst>
          </p:cNvPr>
          <p:cNvSpPr/>
          <p:nvPr/>
        </p:nvSpPr>
        <p:spPr>
          <a:xfrm>
            <a:off x="5079432" y="3634087"/>
            <a:ext cx="1728203" cy="38404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sz="1200" dirty="0">
                <a:solidFill>
                  <a:prstClr val="black"/>
                </a:solidFill>
                <a:latin typeface="Calibri" panose="020F0502020204030204"/>
              </a:rPr>
              <a:t>Coalescing Unit</a:t>
            </a:r>
          </a:p>
        </p:txBody>
      </p:sp>
      <p:sp>
        <p:nvSpPr>
          <p:cNvPr id="46" name="Arrow: Down 80">
            <a:extLst>
              <a:ext uri="{FF2B5EF4-FFF2-40B4-BE49-F238E27FC236}">
                <a16:creationId xmlns:a16="http://schemas.microsoft.com/office/drawing/2014/main" id="{6864C904-32D5-0040-990F-CA663C8CDECC}"/>
              </a:ext>
            </a:extLst>
          </p:cNvPr>
          <p:cNvSpPr/>
          <p:nvPr/>
        </p:nvSpPr>
        <p:spPr>
          <a:xfrm>
            <a:off x="5763416" y="3328440"/>
            <a:ext cx="355077" cy="293245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endParaRPr lang="en-US" sz="3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7" name="Arrow: Down 81">
            <a:extLst>
              <a:ext uri="{FF2B5EF4-FFF2-40B4-BE49-F238E27FC236}">
                <a16:creationId xmlns:a16="http://schemas.microsoft.com/office/drawing/2014/main" id="{A7064DED-9DF6-DC47-9A9C-E1E3F44580FE}"/>
              </a:ext>
            </a:extLst>
          </p:cNvPr>
          <p:cNvSpPr/>
          <p:nvPr/>
        </p:nvSpPr>
        <p:spPr>
          <a:xfrm>
            <a:off x="5748051" y="4020041"/>
            <a:ext cx="355077" cy="28269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endParaRPr lang="en-US" sz="3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0DF184DE-BD57-0549-8DA0-A4723213B237}"/>
              </a:ext>
            </a:extLst>
          </p:cNvPr>
          <p:cNvSpPr/>
          <p:nvPr/>
        </p:nvSpPr>
        <p:spPr>
          <a:xfrm>
            <a:off x="4782238" y="4357133"/>
            <a:ext cx="580877" cy="384047"/>
          </a:xfrm>
          <a:prstGeom prst="rect">
            <a:avLst/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sz="1050" dirty="0">
                <a:solidFill>
                  <a:prstClr val="black"/>
                </a:solidFill>
                <a:latin typeface="Calibri" panose="020F0502020204030204"/>
              </a:rPr>
              <a:t>0x00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A28FFEB-95B9-9849-A796-A05F775644AC}"/>
              </a:ext>
            </a:extLst>
          </p:cNvPr>
          <p:cNvSpPr/>
          <p:nvPr/>
        </p:nvSpPr>
        <p:spPr>
          <a:xfrm>
            <a:off x="5362773" y="4357133"/>
            <a:ext cx="567719" cy="384047"/>
          </a:xfrm>
          <a:prstGeom prst="rect">
            <a:avLst/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sz="1050" dirty="0">
                <a:solidFill>
                  <a:prstClr val="black"/>
                </a:solidFill>
                <a:latin typeface="Calibri" panose="020F0502020204030204"/>
              </a:rPr>
              <a:t>0x01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3BC3DFB8-55F6-E743-8F03-910498B409B8}"/>
              </a:ext>
            </a:extLst>
          </p:cNvPr>
          <p:cNvSpPr/>
          <p:nvPr/>
        </p:nvSpPr>
        <p:spPr>
          <a:xfrm>
            <a:off x="5930975" y="4357133"/>
            <a:ext cx="576068" cy="38404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sz="1050" dirty="0">
                <a:solidFill>
                  <a:prstClr val="black"/>
                </a:solidFill>
                <a:latin typeface="Calibri" panose="020F0502020204030204"/>
              </a:rPr>
              <a:t>0x02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3CC2EF30-04D0-7840-AFDA-8748EC6F228F}"/>
              </a:ext>
            </a:extLst>
          </p:cNvPr>
          <p:cNvSpPr/>
          <p:nvPr/>
        </p:nvSpPr>
        <p:spPr>
          <a:xfrm>
            <a:off x="6503568" y="4357133"/>
            <a:ext cx="576068" cy="38404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sz="1050" dirty="0">
                <a:solidFill>
                  <a:prstClr val="black"/>
                </a:solidFill>
                <a:latin typeface="Calibri" panose="020F0502020204030204"/>
              </a:rPr>
              <a:t>0x03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4CF05536-1EB3-A742-9AD7-FA201CC32524}"/>
              </a:ext>
            </a:extLst>
          </p:cNvPr>
          <p:cNvSpPr/>
          <p:nvPr/>
        </p:nvSpPr>
        <p:spPr>
          <a:xfrm>
            <a:off x="4781401" y="4767848"/>
            <a:ext cx="581564" cy="38404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sz="1050" dirty="0">
                <a:solidFill>
                  <a:prstClr val="black"/>
                </a:solidFill>
                <a:latin typeface="Calibri" panose="020F0502020204030204"/>
              </a:rPr>
              <a:t>0x04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6E41CF6-4CAC-4A4C-91D1-8D98352D9B7C}"/>
              </a:ext>
            </a:extLst>
          </p:cNvPr>
          <p:cNvSpPr/>
          <p:nvPr/>
        </p:nvSpPr>
        <p:spPr>
          <a:xfrm>
            <a:off x="5356996" y="4767848"/>
            <a:ext cx="572874" cy="38404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sz="1050" dirty="0">
                <a:solidFill>
                  <a:prstClr val="black"/>
                </a:solidFill>
                <a:latin typeface="Calibri" panose="020F0502020204030204"/>
              </a:rPr>
              <a:t>0x05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C9FF1DD2-33BE-E249-9C60-23D1D75A25CA}"/>
              </a:ext>
            </a:extLst>
          </p:cNvPr>
          <p:cNvSpPr/>
          <p:nvPr/>
        </p:nvSpPr>
        <p:spPr>
          <a:xfrm>
            <a:off x="5931179" y="4767848"/>
            <a:ext cx="576068" cy="384047"/>
          </a:xfrm>
          <a:prstGeom prst="rect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sz="1050" dirty="0">
                <a:solidFill>
                  <a:prstClr val="black"/>
                </a:solidFill>
                <a:latin typeface="Calibri" panose="020F0502020204030204"/>
              </a:rPr>
              <a:t>0x06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1E9770D5-C534-AC4B-BF54-9EB7A5F649D0}"/>
              </a:ext>
            </a:extLst>
          </p:cNvPr>
          <p:cNvSpPr/>
          <p:nvPr/>
        </p:nvSpPr>
        <p:spPr>
          <a:xfrm>
            <a:off x="6504256" y="4767848"/>
            <a:ext cx="576068" cy="38404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sz="1050" dirty="0">
                <a:solidFill>
                  <a:prstClr val="black"/>
                </a:solidFill>
                <a:latin typeface="Calibri" panose="020F0502020204030204"/>
              </a:rPr>
              <a:t>0x07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E7C4A3C-2D9A-A143-95D3-E86B45351527}"/>
              </a:ext>
            </a:extLst>
          </p:cNvPr>
          <p:cNvSpPr/>
          <p:nvPr/>
        </p:nvSpPr>
        <p:spPr>
          <a:xfrm>
            <a:off x="4782238" y="5179325"/>
            <a:ext cx="580877" cy="384047"/>
          </a:xfrm>
          <a:prstGeom prst="rect">
            <a:avLst/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sz="1050" dirty="0">
                <a:solidFill>
                  <a:prstClr val="black"/>
                </a:solidFill>
                <a:latin typeface="Calibri" panose="020F0502020204030204"/>
              </a:rPr>
              <a:t>0x08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A7E448A0-8299-6D43-AD7F-187452DE6F6E}"/>
              </a:ext>
            </a:extLst>
          </p:cNvPr>
          <p:cNvSpPr/>
          <p:nvPr/>
        </p:nvSpPr>
        <p:spPr>
          <a:xfrm>
            <a:off x="5362773" y="5179325"/>
            <a:ext cx="567719" cy="38404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sz="1050" dirty="0">
                <a:solidFill>
                  <a:prstClr val="black"/>
                </a:solidFill>
                <a:latin typeface="Calibri" panose="020F0502020204030204"/>
              </a:rPr>
              <a:t>0x09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EB9FB8B8-8559-D84C-A076-46EE8BD439D1}"/>
              </a:ext>
            </a:extLst>
          </p:cNvPr>
          <p:cNvSpPr/>
          <p:nvPr/>
        </p:nvSpPr>
        <p:spPr>
          <a:xfrm>
            <a:off x="5930975" y="5179325"/>
            <a:ext cx="576068" cy="38404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sz="1050" dirty="0">
                <a:solidFill>
                  <a:prstClr val="black"/>
                </a:solidFill>
                <a:latin typeface="Calibri" panose="020F0502020204030204"/>
              </a:rPr>
              <a:t>0x0A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0A6D9356-6340-424C-9177-0AC03886725B}"/>
              </a:ext>
            </a:extLst>
          </p:cNvPr>
          <p:cNvSpPr/>
          <p:nvPr/>
        </p:nvSpPr>
        <p:spPr>
          <a:xfrm>
            <a:off x="6503568" y="5179325"/>
            <a:ext cx="576068" cy="38404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sz="1050" dirty="0">
                <a:solidFill>
                  <a:prstClr val="black"/>
                </a:solidFill>
                <a:latin typeface="Calibri" panose="020F0502020204030204"/>
              </a:rPr>
              <a:t>0x0B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A2BA869D-DFF7-B640-9F04-D354191385F2}"/>
              </a:ext>
            </a:extLst>
          </p:cNvPr>
          <p:cNvSpPr/>
          <p:nvPr/>
        </p:nvSpPr>
        <p:spPr>
          <a:xfrm>
            <a:off x="1398147" y="5188088"/>
            <a:ext cx="580877" cy="38404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sz="1050" dirty="0">
                <a:solidFill>
                  <a:prstClr val="black"/>
                </a:solidFill>
                <a:latin typeface="Calibri" panose="020F0502020204030204"/>
              </a:rPr>
              <a:t>0x04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F093FAF9-9F96-3346-90DB-F244A3008203}"/>
              </a:ext>
            </a:extLst>
          </p:cNvPr>
          <p:cNvSpPr/>
          <p:nvPr/>
        </p:nvSpPr>
        <p:spPr>
          <a:xfrm>
            <a:off x="1978682" y="5188088"/>
            <a:ext cx="567719" cy="38404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sz="1050" dirty="0">
                <a:solidFill>
                  <a:prstClr val="black"/>
                </a:solidFill>
                <a:latin typeface="Calibri" panose="020F0502020204030204"/>
              </a:rPr>
              <a:t>0x05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75373A0B-EDAD-F94C-82B7-9B5F3DE78EA7}"/>
              </a:ext>
            </a:extLst>
          </p:cNvPr>
          <p:cNvSpPr/>
          <p:nvPr/>
        </p:nvSpPr>
        <p:spPr>
          <a:xfrm>
            <a:off x="2546884" y="5188088"/>
            <a:ext cx="576068" cy="384047"/>
          </a:xfrm>
          <a:prstGeom prst="rect">
            <a:avLst/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sz="1050" dirty="0">
                <a:solidFill>
                  <a:prstClr val="black"/>
                </a:solidFill>
                <a:latin typeface="Calibri" panose="020F0502020204030204"/>
              </a:rPr>
              <a:t>0x06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6362BB40-BC52-6F4D-9677-DBEF8FBD8526}"/>
              </a:ext>
            </a:extLst>
          </p:cNvPr>
          <p:cNvSpPr/>
          <p:nvPr/>
        </p:nvSpPr>
        <p:spPr>
          <a:xfrm>
            <a:off x="3119477" y="5188088"/>
            <a:ext cx="576068" cy="38404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sz="1050" dirty="0">
                <a:solidFill>
                  <a:prstClr val="black"/>
                </a:solidFill>
                <a:latin typeface="Calibri" panose="020F0502020204030204"/>
              </a:rPr>
              <a:t>0x07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32590009-28F7-274F-8E4F-BA03448D27B6}"/>
              </a:ext>
            </a:extLst>
          </p:cNvPr>
          <p:cNvSpPr/>
          <p:nvPr/>
        </p:nvSpPr>
        <p:spPr>
          <a:xfrm>
            <a:off x="1398147" y="5596895"/>
            <a:ext cx="580877" cy="38404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sz="1050" dirty="0">
                <a:solidFill>
                  <a:prstClr val="black"/>
                </a:solidFill>
                <a:latin typeface="Calibri" panose="020F0502020204030204"/>
              </a:rPr>
              <a:t>0x08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5C850F1B-F4CD-C040-BE31-ADDDD7F3A0D2}"/>
              </a:ext>
            </a:extLst>
          </p:cNvPr>
          <p:cNvSpPr/>
          <p:nvPr/>
        </p:nvSpPr>
        <p:spPr>
          <a:xfrm>
            <a:off x="1978682" y="5596895"/>
            <a:ext cx="567719" cy="38404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sz="1050" dirty="0">
                <a:solidFill>
                  <a:prstClr val="black"/>
                </a:solidFill>
                <a:latin typeface="Calibri" panose="020F0502020204030204"/>
              </a:rPr>
              <a:t>0x09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92F95EA2-3CD7-F14B-B278-3A6CF986D2D7}"/>
              </a:ext>
            </a:extLst>
          </p:cNvPr>
          <p:cNvSpPr/>
          <p:nvPr/>
        </p:nvSpPr>
        <p:spPr>
          <a:xfrm>
            <a:off x="2546884" y="5596895"/>
            <a:ext cx="576068" cy="38404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sz="1050" dirty="0">
                <a:solidFill>
                  <a:prstClr val="black"/>
                </a:solidFill>
                <a:latin typeface="Calibri" panose="020F0502020204030204"/>
              </a:rPr>
              <a:t>0x0A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167A8A92-FBFF-D34D-8526-8F0948D32515}"/>
              </a:ext>
            </a:extLst>
          </p:cNvPr>
          <p:cNvSpPr/>
          <p:nvPr/>
        </p:nvSpPr>
        <p:spPr>
          <a:xfrm>
            <a:off x="3119477" y="5596895"/>
            <a:ext cx="576068" cy="384047"/>
          </a:xfrm>
          <a:prstGeom prst="rect">
            <a:avLst/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0642"/>
            <a:r>
              <a:rPr lang="en-US" sz="1050" dirty="0">
                <a:solidFill>
                  <a:prstClr val="black"/>
                </a:solidFill>
                <a:latin typeface="Calibri" panose="020F0502020204030204"/>
              </a:rPr>
              <a:t>0x0B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56FEB9FE-3D59-034C-9CF2-DC9C9651E314}"/>
              </a:ext>
            </a:extLst>
          </p:cNvPr>
          <p:cNvSpPr txBox="1"/>
          <p:nvPr/>
        </p:nvSpPr>
        <p:spPr>
          <a:xfrm>
            <a:off x="6190989" y="6350696"/>
            <a:ext cx="28559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Slide credit: Kadam et al. , HPCA 2018</a:t>
            </a:r>
          </a:p>
        </p:txBody>
      </p:sp>
    </p:spTree>
    <p:extLst>
      <p:ext uri="{BB962C8B-B14F-4D97-AF65-F5344CB8AC3E}">
        <p14:creationId xmlns:p14="http://schemas.microsoft.com/office/powerpoint/2010/main" val="1440288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3E850-EB6D-7945-9D91-C6EB94D9EF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2B138F-A3C2-5248-ABFE-DE8ED37F38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713" y="5889430"/>
            <a:ext cx="8812843" cy="854945"/>
          </a:xfrm>
        </p:spPr>
        <p:txBody>
          <a:bodyPr>
            <a:normAutofit/>
          </a:bodyPr>
          <a:lstStyle/>
          <a:p>
            <a:r>
              <a:rPr lang="en-US" sz="1800" dirty="0" err="1"/>
              <a:t>RCoal</a:t>
            </a:r>
            <a:r>
              <a:rPr lang="en-US" sz="1800" dirty="0"/>
              <a:t> improves security by </a:t>
            </a:r>
            <a:r>
              <a:rPr lang="en-US" sz="1800" b="1" dirty="0"/>
              <a:t>24- to 961- </a:t>
            </a:r>
            <a:r>
              <a:rPr lang="en-US" sz="1800" dirty="0"/>
              <a:t>times at a modest performance loss of </a:t>
            </a:r>
            <a:r>
              <a:rPr lang="en-US" sz="1800" b="1" dirty="0"/>
              <a:t>5 to 28%.</a:t>
            </a:r>
          </a:p>
          <a:p>
            <a:endParaRPr lang="en-US" sz="1800" dirty="0"/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9791B04B-E2C1-3342-9689-4B6DA7C3E8C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07895462"/>
              </p:ext>
            </p:extLst>
          </p:nvPr>
        </p:nvGraphicFramePr>
        <p:xfrm>
          <a:off x="2867121" y="883469"/>
          <a:ext cx="4591148" cy="22474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Content Placeholder 13">
            <a:extLst>
              <a:ext uri="{FF2B5EF4-FFF2-40B4-BE49-F238E27FC236}">
                <a16:creationId xmlns:a16="http://schemas.microsoft.com/office/drawing/2014/main" id="{5107FD17-3F23-814A-A688-6AF8BB3DC3A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12169453"/>
              </p:ext>
            </p:extLst>
          </p:nvPr>
        </p:nvGraphicFramePr>
        <p:xfrm>
          <a:off x="2867121" y="3130957"/>
          <a:ext cx="4591148" cy="25069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09A53E87-B5E9-9046-97C4-695BFD1CF0F0}"/>
              </a:ext>
            </a:extLst>
          </p:cNvPr>
          <p:cNvSpPr txBox="1"/>
          <p:nvPr/>
        </p:nvSpPr>
        <p:spPr>
          <a:xfrm>
            <a:off x="1136839" y="1480414"/>
            <a:ext cx="171623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Security</a:t>
            </a:r>
          </a:p>
          <a:p>
            <a:r>
              <a:rPr lang="en-US" sz="1600" dirty="0"/>
              <a:t>(Lower the better)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2A16D9-09A5-2E4D-94D3-B3D8862E5EF2}"/>
              </a:ext>
            </a:extLst>
          </p:cNvPr>
          <p:cNvSpPr txBox="1"/>
          <p:nvPr/>
        </p:nvSpPr>
        <p:spPr>
          <a:xfrm>
            <a:off x="1133995" y="3636357"/>
            <a:ext cx="171623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Execution Time</a:t>
            </a:r>
          </a:p>
          <a:p>
            <a:r>
              <a:rPr lang="en-US" sz="1600" dirty="0"/>
              <a:t>(Lower the better)</a:t>
            </a:r>
          </a:p>
        </p:txBody>
      </p:sp>
      <p:sp>
        <p:nvSpPr>
          <p:cNvPr id="9" name="Rectangle: Rounded Corners 9">
            <a:extLst>
              <a:ext uri="{FF2B5EF4-FFF2-40B4-BE49-F238E27FC236}">
                <a16:creationId xmlns:a16="http://schemas.microsoft.com/office/drawing/2014/main" id="{BA10EF3D-9390-544A-81DD-C31E3899B8BE}"/>
              </a:ext>
            </a:extLst>
          </p:cNvPr>
          <p:cNvSpPr/>
          <p:nvPr/>
        </p:nvSpPr>
        <p:spPr>
          <a:xfrm>
            <a:off x="3510447" y="860400"/>
            <a:ext cx="536712" cy="432050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0" name="Rectangle: Rounded Corners 11">
            <a:extLst>
              <a:ext uri="{FF2B5EF4-FFF2-40B4-BE49-F238E27FC236}">
                <a16:creationId xmlns:a16="http://schemas.microsoft.com/office/drawing/2014/main" id="{4BC23294-763F-DE43-95C1-7586DF2128E4}"/>
              </a:ext>
            </a:extLst>
          </p:cNvPr>
          <p:cNvSpPr/>
          <p:nvPr/>
        </p:nvSpPr>
        <p:spPr>
          <a:xfrm>
            <a:off x="6727129" y="860400"/>
            <a:ext cx="600366" cy="432050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1" name="Rectangle: Rounded Corners 12">
            <a:extLst>
              <a:ext uri="{FF2B5EF4-FFF2-40B4-BE49-F238E27FC236}">
                <a16:creationId xmlns:a16="http://schemas.microsoft.com/office/drawing/2014/main" id="{27556C01-7FB3-B847-87B0-72DF4A379FF1}"/>
              </a:ext>
            </a:extLst>
          </p:cNvPr>
          <p:cNvSpPr/>
          <p:nvPr/>
        </p:nvSpPr>
        <p:spPr>
          <a:xfrm>
            <a:off x="4148538" y="860400"/>
            <a:ext cx="2477212" cy="432050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2" name="Rectangle: Rounded Corners 16">
            <a:extLst>
              <a:ext uri="{FF2B5EF4-FFF2-40B4-BE49-F238E27FC236}">
                <a16:creationId xmlns:a16="http://schemas.microsoft.com/office/drawing/2014/main" id="{AE5E6079-8F0C-1049-8755-3D01DCC7E3B0}"/>
              </a:ext>
            </a:extLst>
          </p:cNvPr>
          <p:cNvSpPr/>
          <p:nvPr/>
        </p:nvSpPr>
        <p:spPr>
          <a:xfrm>
            <a:off x="972223" y="2901544"/>
            <a:ext cx="6706480" cy="716815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rgbClr val="FF0000"/>
                </a:solidFill>
              </a:rPr>
              <a:t>RCoal_Score</a:t>
            </a:r>
            <a:endParaRPr lang="en-US" sz="11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637BA25-CB16-724F-9355-80D4B65126EF}"/>
              </a:ext>
            </a:extLst>
          </p:cNvPr>
          <p:cNvSpPr txBox="1"/>
          <p:nvPr/>
        </p:nvSpPr>
        <p:spPr>
          <a:xfrm>
            <a:off x="6200152" y="6488668"/>
            <a:ext cx="28559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Slide credit: Kadam et al. , HPCA 2018</a:t>
            </a:r>
          </a:p>
        </p:txBody>
      </p:sp>
    </p:spTree>
    <p:extLst>
      <p:ext uri="{BB962C8B-B14F-4D97-AF65-F5344CB8AC3E}">
        <p14:creationId xmlns:p14="http://schemas.microsoft.com/office/powerpoint/2010/main" val="151462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  <p:bldGraphic spid="5" grpId="0">
        <p:bldAsOne/>
      </p:bldGraphic>
      <p:bldP spid="7" grpId="0"/>
      <p:bldP spid="8" grpId="0"/>
      <p:bldP spid="9" grpId="0" animBg="1"/>
      <p:bldP spid="9" grpId="1" animBg="1"/>
      <p:bldP spid="10" grpId="0" animBg="1"/>
      <p:bldP spid="10" grpId="1" animBg="1"/>
      <p:bldP spid="11" grpId="0" animBg="1"/>
      <p:bldP spid="12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28369E7-2A32-4041-9E1D-393B31882601}"/>
              </a:ext>
            </a:extLst>
          </p:cNvPr>
          <p:cNvSpPr/>
          <p:nvPr/>
        </p:nvSpPr>
        <p:spPr>
          <a:xfrm>
            <a:off x="0" y="311972"/>
            <a:ext cx="1565238" cy="109728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ASPLOS 2018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8B469B8-3B96-B54F-ACFA-049366BC0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1844" y="197831"/>
            <a:ext cx="6666252" cy="1325563"/>
          </a:xfrm>
        </p:spPr>
        <p:txBody>
          <a:bodyPr>
            <a:noAutofit/>
          </a:bodyPr>
          <a:lstStyle/>
          <a:p>
            <a:r>
              <a:rPr lang="en-US" sz="2400" b="1" dirty="0"/>
              <a:t>Sugar: Secure GPU Acceleration in Web Browsers</a:t>
            </a:r>
            <a:br>
              <a:rPr lang="en-US" sz="2400" b="1" dirty="0"/>
            </a:br>
            <a:r>
              <a:rPr lang="en-US" sz="2400" b="1" dirty="0"/>
              <a:t>	</a:t>
            </a:r>
            <a:r>
              <a:rPr lang="en-US" sz="1800" dirty="0"/>
              <a:t>Yao, Ma, Liu, </a:t>
            </a:r>
            <a:r>
              <a:rPr lang="en-US" sz="1800" dirty="0" err="1"/>
              <a:t>Amiri</a:t>
            </a:r>
            <a:r>
              <a:rPr lang="en-US" sz="1800" dirty="0"/>
              <a:t> Sani and </a:t>
            </a:r>
            <a:r>
              <a:rPr lang="en-US" sz="1800" dirty="0" err="1"/>
              <a:t>Chandramowlishwaran</a:t>
            </a:r>
            <a:r>
              <a:rPr lang="en-US" sz="1800" dirty="0"/>
              <a:t>,  University of California, Irvine</a:t>
            </a:r>
            <a:endParaRPr lang="en-US" sz="2400" b="1" dirty="0"/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88DDBAD6-D01B-FC40-A9CB-2EA8F5366F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651" y="1950654"/>
            <a:ext cx="3337041" cy="459537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DE34277-EE27-D543-8740-27AB6063F060}"/>
              </a:ext>
            </a:extLst>
          </p:cNvPr>
          <p:cNvSpPr txBox="1"/>
          <p:nvPr/>
        </p:nvSpPr>
        <p:spPr>
          <a:xfrm>
            <a:off x="1230682" y="1589400"/>
            <a:ext cx="36400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Current WebGL design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02C185B-7BF0-A04F-A143-A3137A810AE2}"/>
              </a:ext>
            </a:extLst>
          </p:cNvPr>
          <p:cNvSpPr txBox="1"/>
          <p:nvPr/>
        </p:nvSpPr>
        <p:spPr>
          <a:xfrm>
            <a:off x="4471792" y="2492680"/>
            <a:ext cx="444716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WebGL exposes a large Trusted Computing Base (TCB) to web apps, which are untrusted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GPU driver is buggy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Kernel driver is compromised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Vulnerabilities in GPU Process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Security checks in GPU Process is not enough, cannot protect against zero-day exploits</a:t>
            </a:r>
          </a:p>
        </p:txBody>
      </p:sp>
    </p:spTree>
    <p:extLst>
      <p:ext uri="{BB962C8B-B14F-4D97-AF65-F5344CB8AC3E}">
        <p14:creationId xmlns:p14="http://schemas.microsoft.com/office/powerpoint/2010/main" val="30101208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129846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G</a:t>
            </a:r>
            <a:r>
              <a:rPr lang="en-US" dirty="0"/>
              <a:t>raphics </a:t>
            </a:r>
            <a:r>
              <a:rPr lang="en-US" dirty="0">
                <a:solidFill>
                  <a:srgbClr val="FF0000"/>
                </a:solidFill>
              </a:rPr>
              <a:t>P</a:t>
            </a:r>
            <a:r>
              <a:rPr lang="en-US" dirty="0"/>
              <a:t>rocessing </a:t>
            </a:r>
            <a:r>
              <a:rPr lang="en-US" dirty="0">
                <a:solidFill>
                  <a:srgbClr val="FF0000"/>
                </a:solidFill>
              </a:rPr>
              <a:t>U</a:t>
            </a:r>
            <a:r>
              <a:rPr lang="en-US" dirty="0"/>
              <a:t>nits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67962" y="1635617"/>
            <a:ext cx="4478986" cy="4993687"/>
          </a:xfrm>
        </p:spPr>
        <p:txBody>
          <a:bodyPr/>
          <a:lstStyle/>
          <a:p>
            <a:pPr marL="0" indent="0" algn="just">
              <a:buNone/>
            </a:pPr>
            <a:endParaRPr lang="en-US" sz="2400" dirty="0"/>
          </a:p>
          <a:p>
            <a:pPr algn="just">
              <a:buFont typeface="Courier New" panose="02070309020205020404" pitchFamily="49" charset="0"/>
              <a:buChar char="o"/>
            </a:pPr>
            <a:r>
              <a:rPr lang="en-US" sz="2400" dirty="0"/>
              <a:t> Optimize the performance of graphics and multi-media workloads </a:t>
            </a:r>
          </a:p>
          <a:p>
            <a:pPr algn="just">
              <a:buFont typeface="Courier New" panose="02070309020205020404" pitchFamily="49" charset="0"/>
              <a:buChar char="o"/>
            </a:pPr>
            <a:endParaRPr lang="en-US" sz="2400" dirty="0"/>
          </a:p>
          <a:p>
            <a:pPr algn="just">
              <a:buFont typeface="Courier New" panose="02070309020205020404" pitchFamily="49" charset="0"/>
              <a:buChar char="o"/>
            </a:pPr>
            <a:r>
              <a:rPr lang="en-US" sz="2400" dirty="0"/>
              <a:t> Integrated on data centers and clouds to accelerate compute</a:t>
            </a:r>
          </a:p>
          <a:p>
            <a:pPr algn="just">
              <a:buFont typeface="Courier New" panose="02070309020205020404" pitchFamily="49" charset="0"/>
              <a:buChar char="o"/>
            </a:pPr>
            <a:endParaRPr lang="en-US" sz="2400" dirty="0"/>
          </a:p>
          <a:p>
            <a:pPr algn="just">
              <a:buFont typeface="Courier New" panose="02070309020205020404" pitchFamily="49" charset="0"/>
              <a:buChar char="o"/>
            </a:pPr>
            <a:r>
              <a:rPr lang="en-US" sz="2400" dirty="0"/>
              <a:t>Embedded on autonomous vehicles, and other smart systems</a:t>
            </a:r>
          </a:p>
          <a:p>
            <a:pPr marL="0" indent="0" algn="just">
              <a:buNone/>
            </a:pPr>
            <a:endParaRPr lang="en-US" sz="2400" dirty="0"/>
          </a:p>
          <a:p>
            <a:pPr algn="just">
              <a:buFont typeface="Wingdings" charset="2"/>
              <a:buChar char="Ø"/>
            </a:pPr>
            <a:endParaRPr lang="en-US" sz="2400" dirty="0"/>
          </a:p>
          <a:p>
            <a:pPr marL="0" indent="0" algn="just">
              <a:buNone/>
            </a:pPr>
            <a:endParaRPr lang="en-US" sz="2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544" y="1972594"/>
            <a:ext cx="1971398" cy="14015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60395">
            <a:off x="5128507" y="1938268"/>
            <a:ext cx="1327729" cy="147177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7260" y="3773011"/>
            <a:ext cx="1335983" cy="121667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82701">
            <a:off x="7255428" y="4100128"/>
            <a:ext cx="1250352" cy="142127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30710">
            <a:off x="4974324" y="4711680"/>
            <a:ext cx="1417570" cy="1353749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9E8EC-5ACB-094A-9D12-CEB7E9208584}" type="slidenum">
              <a:rPr lang="en-US" smtClean="0"/>
              <a:t>6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DC8BFE8-27BF-9046-8886-DAADF993140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7260" y="5149145"/>
            <a:ext cx="1971675" cy="104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376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1331DD-1805-0C43-9F4B-8A6F1398E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US" dirty="0"/>
              <a:t>Sugar: 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B97A445-B13C-1946-960A-410C58047C19}"/>
              </a:ext>
            </a:extLst>
          </p:cNvPr>
          <p:cNvSpPr txBox="1">
            <a:spLocks/>
          </p:cNvSpPr>
          <p:nvPr/>
        </p:nvSpPr>
        <p:spPr>
          <a:xfrm>
            <a:off x="431365" y="1302708"/>
            <a:ext cx="3965271" cy="497446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endParaRPr lang="en-US" sz="2400" dirty="0">
              <a:solidFill>
                <a:srgbClr val="FF0000"/>
              </a:solidFill>
            </a:endParaRPr>
          </a:p>
          <a:p>
            <a:pPr algn="just"/>
            <a:r>
              <a:rPr lang="en-US" sz="2400" dirty="0">
                <a:solidFill>
                  <a:srgbClr val="FF0000"/>
                </a:solidFill>
              </a:rPr>
              <a:t>Key idea:  </a:t>
            </a:r>
            <a:r>
              <a:rPr lang="en-US" sz="2400" dirty="0"/>
              <a:t>Use GPU virtualization to give an untrusted web app a separate </a:t>
            </a:r>
            <a:r>
              <a:rPr lang="en-US" sz="2400" dirty="0" err="1"/>
              <a:t>vGPU</a:t>
            </a:r>
            <a:r>
              <a:rPr lang="en-US" sz="2400" dirty="0"/>
              <a:t> </a:t>
            </a:r>
          </a:p>
          <a:p>
            <a:pPr algn="just"/>
            <a:r>
              <a:rPr lang="en-US" sz="2400" dirty="0"/>
              <a:t>A dedicated virtual GPU (or </a:t>
            </a:r>
            <a:r>
              <a:rPr lang="en-US" sz="2400" dirty="0" err="1"/>
              <a:t>vGPU</a:t>
            </a:r>
            <a:r>
              <a:rPr lang="en-US" sz="2400" dirty="0"/>
              <a:t>) as well as all the software graphics stack (including the device driver))</a:t>
            </a:r>
          </a:p>
          <a:p>
            <a:pPr algn="just"/>
            <a:endParaRPr lang="en-US" sz="2400" dirty="0"/>
          </a:p>
          <a:p>
            <a:pPr algn="just">
              <a:buFont typeface="Wingdings" pitchFamily="2" charset="2"/>
              <a:buChar char="ü"/>
            </a:pPr>
            <a:r>
              <a:rPr lang="en-US" sz="2400" dirty="0"/>
              <a:t> Web app process is sandboxed</a:t>
            </a:r>
          </a:p>
          <a:p>
            <a:pPr algn="just">
              <a:buFont typeface="Wingdings" pitchFamily="2" charset="2"/>
              <a:buChar char="ü"/>
            </a:pPr>
            <a:r>
              <a:rPr lang="en-US" sz="2400" dirty="0"/>
              <a:t> </a:t>
            </a:r>
            <a:r>
              <a:rPr lang="en-US" sz="2400" dirty="0" err="1"/>
              <a:t>vGPU</a:t>
            </a:r>
            <a:r>
              <a:rPr lang="en-US" sz="2400" dirty="0"/>
              <a:t> is isolated</a:t>
            </a:r>
          </a:p>
          <a:p>
            <a:pPr algn="just">
              <a:buFont typeface="Wingdings" pitchFamily="2" charset="2"/>
              <a:buChar char="ü"/>
            </a:pPr>
            <a:r>
              <a:rPr lang="en-US" sz="2400" dirty="0"/>
              <a:t> Sugar’s TCB is small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D3219D-05FD-9046-8C9B-A643315CF0BD}"/>
              </a:ext>
            </a:extLst>
          </p:cNvPr>
          <p:cNvSpPr txBox="1"/>
          <p:nvPr/>
        </p:nvSpPr>
        <p:spPr>
          <a:xfrm>
            <a:off x="5483659" y="971541"/>
            <a:ext cx="26022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Sugar’s design</a:t>
            </a:r>
          </a:p>
        </p:txBody>
      </p:sp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1AB5D950-25F2-A043-9402-7C27D68A29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8938" y="1612390"/>
            <a:ext cx="3310982" cy="4355100"/>
          </a:xfrm>
          <a:prstGeom prst="rect">
            <a:avLst/>
          </a:prstGeom>
        </p:spPr>
      </p:pic>
      <p:sp>
        <p:nvSpPr>
          <p:cNvPr id="13" name="Left-Right Arrow 12">
            <a:extLst>
              <a:ext uri="{FF2B5EF4-FFF2-40B4-BE49-F238E27FC236}">
                <a16:creationId xmlns:a16="http://schemas.microsoft.com/office/drawing/2014/main" id="{A9E9625B-B4F6-F84A-80D9-036BF2B15D9A}"/>
              </a:ext>
            </a:extLst>
          </p:cNvPr>
          <p:cNvSpPr/>
          <p:nvPr/>
        </p:nvSpPr>
        <p:spPr>
          <a:xfrm rot="5400000">
            <a:off x="4862411" y="3569170"/>
            <a:ext cx="1684038" cy="441542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CD7747D-846B-E34D-A58E-12E7E47A629A}"/>
              </a:ext>
            </a:extLst>
          </p:cNvPr>
          <p:cNvSpPr/>
          <p:nvPr/>
        </p:nvSpPr>
        <p:spPr>
          <a:xfrm>
            <a:off x="4591959" y="2192719"/>
            <a:ext cx="888565" cy="2582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Function call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BE37A73-DA46-574E-8FD0-ADFCF8A80A19}"/>
              </a:ext>
            </a:extLst>
          </p:cNvPr>
          <p:cNvSpPr/>
          <p:nvPr/>
        </p:nvSpPr>
        <p:spPr>
          <a:xfrm>
            <a:off x="4597832" y="2504872"/>
            <a:ext cx="888565" cy="2582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Function call</a:t>
            </a:r>
          </a:p>
        </p:txBody>
      </p:sp>
    </p:spTree>
    <p:extLst>
      <p:ext uri="{BB962C8B-B14F-4D97-AF65-F5344CB8AC3E}">
        <p14:creationId xmlns:p14="http://schemas.microsoft.com/office/powerpoint/2010/main" val="921743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71DF724-32D0-294C-86CF-962B349AE3A9}"/>
              </a:ext>
            </a:extLst>
          </p:cNvPr>
          <p:cNvSpPr/>
          <p:nvPr/>
        </p:nvSpPr>
        <p:spPr>
          <a:xfrm>
            <a:off x="0" y="746699"/>
            <a:ext cx="9144000" cy="18288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solidFill>
                  <a:schemeClr val="tx1"/>
                </a:solidFill>
              </a:rPr>
              <a:t>Future Directions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1EB30BE0-3BCD-054B-964B-55021D61D481}"/>
              </a:ext>
            </a:extLst>
          </p:cNvPr>
          <p:cNvSpPr/>
          <p:nvPr/>
        </p:nvSpPr>
        <p:spPr>
          <a:xfrm>
            <a:off x="3346015" y="3169085"/>
            <a:ext cx="2451971" cy="2942216"/>
          </a:xfrm>
          <a:prstGeom prst="roundRect">
            <a:avLst/>
          </a:prstGeom>
          <a:solidFill>
            <a:schemeClr val="bg1"/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Remote WebGL-based 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Attacks</a:t>
            </a:r>
          </a:p>
          <a:p>
            <a:pPr algn="ctr"/>
            <a:endParaRPr lang="en-US" sz="2400" dirty="0">
              <a:solidFill>
                <a:schemeClr val="tx1"/>
              </a:solidFill>
            </a:endParaRPr>
          </a:p>
          <a:p>
            <a:pPr algn="ctr"/>
            <a:endParaRPr lang="en-US" sz="2400" dirty="0">
              <a:solidFill>
                <a:schemeClr val="tx1"/>
              </a:solidFill>
            </a:endParaRPr>
          </a:p>
          <a:p>
            <a:pPr algn="ctr"/>
            <a:endParaRPr lang="en-US" sz="2400" dirty="0">
              <a:solidFill>
                <a:schemeClr val="tx1"/>
              </a:solidFill>
            </a:endParaRPr>
          </a:p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617B46D5-21A5-DC4E-9E53-A4D6A9EDCDC3}"/>
              </a:ext>
            </a:extLst>
          </p:cNvPr>
          <p:cNvSpPr/>
          <p:nvPr/>
        </p:nvSpPr>
        <p:spPr>
          <a:xfrm>
            <a:off x="299059" y="3169085"/>
            <a:ext cx="2451971" cy="2942216"/>
          </a:xfrm>
          <a:prstGeom prst="roundRect">
            <a:avLst/>
          </a:prstGeom>
          <a:solidFill>
            <a:schemeClr val="bg1"/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Integrated GPUs</a:t>
            </a:r>
          </a:p>
          <a:p>
            <a:pPr algn="ctr"/>
            <a:endParaRPr lang="en-US" sz="2400" dirty="0">
              <a:solidFill>
                <a:schemeClr val="tx1"/>
              </a:solidFill>
            </a:endParaRPr>
          </a:p>
          <a:p>
            <a:pPr algn="ctr"/>
            <a:endParaRPr lang="en-US" sz="2400" dirty="0">
              <a:solidFill>
                <a:schemeClr val="tx1"/>
              </a:solidFill>
            </a:endParaRPr>
          </a:p>
          <a:p>
            <a:pPr algn="ctr"/>
            <a:endParaRPr lang="en-US" sz="2400" dirty="0">
              <a:solidFill>
                <a:schemeClr val="tx1"/>
              </a:solidFill>
            </a:endParaRPr>
          </a:p>
          <a:p>
            <a:pPr algn="ctr"/>
            <a:endParaRPr lang="en-US" sz="2400" dirty="0">
              <a:solidFill>
                <a:schemeClr val="tx1"/>
              </a:solidFill>
            </a:endParaRPr>
          </a:p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1F477825-8E20-864C-9333-2C208E9EAF27}"/>
              </a:ext>
            </a:extLst>
          </p:cNvPr>
          <p:cNvSpPr/>
          <p:nvPr/>
        </p:nvSpPr>
        <p:spPr>
          <a:xfrm>
            <a:off x="6294328" y="3169085"/>
            <a:ext cx="2451971" cy="2942216"/>
          </a:xfrm>
          <a:prstGeom prst="roundRect">
            <a:avLst/>
          </a:prstGeom>
          <a:solidFill>
            <a:schemeClr val="bg1"/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Multi-GPU systems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in HPC Clusters</a:t>
            </a:r>
          </a:p>
          <a:p>
            <a:pPr algn="ctr"/>
            <a:endParaRPr lang="en-US" sz="2400" dirty="0">
              <a:solidFill>
                <a:schemeClr val="tx1"/>
              </a:solidFill>
            </a:endParaRPr>
          </a:p>
          <a:p>
            <a:pPr algn="ctr"/>
            <a:endParaRPr lang="en-US" sz="2800" dirty="0">
              <a:solidFill>
                <a:schemeClr val="tx1"/>
              </a:solidFill>
            </a:endParaRPr>
          </a:p>
          <a:p>
            <a:pPr algn="ctr"/>
            <a:endParaRPr lang="en-US" sz="2800" dirty="0">
              <a:solidFill>
                <a:schemeClr val="tx1"/>
              </a:solidFill>
            </a:endParaRPr>
          </a:p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30DC425-3CCF-4D40-90C7-F384EEF18E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522" y="4201438"/>
            <a:ext cx="921446" cy="122859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9050CAA-DFEC-DB4E-BCD9-B1D05FFF90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168682">
            <a:off x="1944136" y="4240071"/>
            <a:ext cx="538223" cy="71763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341AE4E-9ADA-9342-BB1C-F557F804C3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2650" y="5091737"/>
            <a:ext cx="686888" cy="86806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858ED6F-D9D2-CE4F-953D-72219AC4CF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9805" y="4380663"/>
            <a:ext cx="1246914" cy="202275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019CEC3-F2D1-3B44-A7EA-FFE802C042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91231" y="4380663"/>
            <a:ext cx="1761538" cy="1579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5271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63A752-19D2-5640-A479-396F9D79E7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Modern SOCs: multiple CPU cores along with Integrated GPU</a:t>
            </a:r>
          </a:p>
        </p:txBody>
      </p:sp>
      <p:pic>
        <p:nvPicPr>
          <p:cNvPr id="1026" name="Picture 2" descr="https://lh6.googleusercontent.com/zpARNnO2jhLxsZlJjLm0Fve7ZPkkYdjYHiP2LLBaFJpiJDbYXKhYiZLhK47QLP3Bsejmw1jtktVaBYXYhWpwaPvYiGzlp6S_TNQwlJv85x6JM3DmKTiFMxuPW8ay6k_vCy2irNYrhoM">
            <a:extLst>
              <a:ext uri="{FF2B5EF4-FFF2-40B4-BE49-F238E27FC236}">
                <a16:creationId xmlns:a16="http://schemas.microsoft.com/office/drawing/2014/main" id="{33E1DFFC-541D-0E46-9826-EF242FB49B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9070" y="2776015"/>
            <a:ext cx="5016674" cy="381922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0A3283AC-805D-E444-8E0E-7FA02D431F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258" y="365126"/>
            <a:ext cx="8746298" cy="1325563"/>
          </a:xfrm>
        </p:spPr>
        <p:txBody>
          <a:bodyPr/>
          <a:lstStyle/>
          <a:p>
            <a:r>
              <a:rPr lang="en-US" dirty="0"/>
              <a:t>Integrated GPUs  </a:t>
            </a:r>
            <a:br>
              <a:rPr lang="en-US" dirty="0"/>
            </a:br>
            <a:r>
              <a:rPr lang="en-US" dirty="0"/>
              <a:t>(Desktops, laptops and Smart Phones)</a:t>
            </a:r>
          </a:p>
        </p:txBody>
      </p:sp>
    </p:spTree>
    <p:extLst>
      <p:ext uri="{BB962C8B-B14F-4D97-AF65-F5344CB8AC3E}">
        <p14:creationId xmlns:p14="http://schemas.microsoft.com/office/powerpoint/2010/main" val="123678308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B3582-0D6E-DB45-95C8-4F6C9BA3E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607" y="627846"/>
            <a:ext cx="7886700" cy="1062842"/>
          </a:xfrm>
        </p:spPr>
        <p:txBody>
          <a:bodyPr>
            <a:normAutofit fontScale="90000"/>
          </a:bodyPr>
          <a:lstStyle/>
          <a:p>
            <a:r>
              <a:rPr lang="en-US" dirty="0"/>
              <a:t>Integrated GPUs </a:t>
            </a:r>
            <a:br>
              <a:rPr lang="en-US" dirty="0"/>
            </a:b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4EC36B4-4429-7347-BFC4-78EB79359C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18208" y="936390"/>
            <a:ext cx="4945602" cy="563653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73078E2-EDE1-F74F-BA7D-A8F53CAC1BFF}"/>
              </a:ext>
            </a:extLst>
          </p:cNvPr>
          <p:cNvSpPr txBox="1"/>
          <p:nvPr/>
        </p:nvSpPr>
        <p:spPr>
          <a:xfrm>
            <a:off x="288234" y="2105252"/>
            <a:ext cx="3729974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/>
              <a:t>Memory, EDRAM and LLC are shared between CPU and GPU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400" dirty="0"/>
          </a:p>
          <a:p>
            <a:pPr algn="just"/>
            <a:endParaRPr lang="en-US" sz="2400" dirty="0"/>
          </a:p>
          <a:p>
            <a:pPr algn="just"/>
            <a:r>
              <a:rPr lang="en-US" sz="2400" dirty="0">
                <a:solidFill>
                  <a:srgbClr val="FF0000"/>
                </a:solidFill>
              </a:rPr>
              <a:t>Possible Threat Models: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/>
              <a:t>Cross-Component Covert and Side Channels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 err="1"/>
              <a:t>Rowhammer</a:t>
            </a:r>
            <a:r>
              <a:rPr lang="en-US" sz="2400" dirty="0"/>
              <a:t> on EDRAM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3546717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1FE882-F089-F046-B77E-C3BAB86D9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Covert Channels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5BA365-91A1-F841-8690-C4B1D78F53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1" y="1690689"/>
            <a:ext cx="8437062" cy="4686691"/>
          </a:xfrm>
        </p:spPr>
        <p:txBody>
          <a:bodyPr>
            <a:normAutofit lnSpcReduction="10000"/>
          </a:bodyPr>
          <a:lstStyle/>
          <a:p>
            <a:pPr fontAlgn="base"/>
            <a:r>
              <a:rPr lang="en-US" dirty="0"/>
              <a:t>CPU-GPU share the Last-Level Cache</a:t>
            </a:r>
          </a:p>
          <a:p>
            <a:pPr fontAlgn="base"/>
            <a:r>
              <a:rPr lang="en-US" dirty="0"/>
              <a:t>GPU as Trojan and CPU as Spy</a:t>
            </a:r>
          </a:p>
          <a:p>
            <a:pPr marL="0" indent="0" fontAlgn="base">
              <a:buNone/>
            </a:pPr>
            <a:endParaRPr lang="en-US" dirty="0"/>
          </a:p>
          <a:p>
            <a:pPr fontAlgn="base"/>
            <a:r>
              <a:rPr lang="en-US" dirty="0">
                <a:solidFill>
                  <a:srgbClr val="FF0000"/>
                </a:solidFill>
              </a:rPr>
              <a:t>Motivation: </a:t>
            </a:r>
            <a:r>
              <a:rPr lang="en-US" dirty="0"/>
              <a:t>Bypassing existed mitigations on GPU and CPU for Covert Channel detection and defense</a:t>
            </a:r>
          </a:p>
          <a:p>
            <a:pPr fontAlgn="base"/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Challenge:</a:t>
            </a:r>
            <a:r>
              <a:rPr lang="en-US" dirty="0"/>
              <a:t> No clock function inside OpenCL kernel =&gt;</a:t>
            </a:r>
          </a:p>
          <a:p>
            <a:pPr marL="0" indent="0">
              <a:buNone/>
            </a:pPr>
            <a:r>
              <a:rPr lang="en-US" dirty="0"/>
              <a:t>using Shared Virtual Memory (SVM) and Zero-Copy (Same physical memory)</a:t>
            </a:r>
          </a:p>
          <a:p>
            <a:pPr lvl="1"/>
            <a:r>
              <a:rPr lang="en-US" sz="2000" dirty="0"/>
              <a:t>Reverse engineering the LLC on CPU side of GPU Process</a:t>
            </a:r>
          </a:p>
          <a:p>
            <a:pPr lvl="1"/>
            <a:r>
              <a:rPr lang="en-US" sz="2000" dirty="0"/>
              <a:t>Focus on One LLC set to improve the bandwidth.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802291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lh5.googleusercontent.com/AsFpg2FCjk7ejnNzO_xZzUMxO0pYQlXtH-CayumkgdF5ArBTZfxwfzZY6Ny8hdt_Jn-UN1ujezCuQNEIkX5b5WCOANI7N5waqTYW-ajdYpmCKgsfiFmDgIUCC7mU9XeysbhrLfdaKNA">
            <a:extLst>
              <a:ext uri="{FF2B5EF4-FFF2-40B4-BE49-F238E27FC236}">
                <a16:creationId xmlns:a16="http://schemas.microsoft.com/office/drawing/2014/main" id="{FE8A3BDA-D5B7-184B-B323-C2F3081D9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413" y="1528176"/>
            <a:ext cx="7243175" cy="23109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598C435-1B52-BD43-BC07-F8AB35438577}"/>
              </a:ext>
            </a:extLst>
          </p:cNvPr>
          <p:cNvSpPr txBox="1"/>
          <p:nvPr/>
        </p:nvSpPr>
        <p:spPr>
          <a:xfrm>
            <a:off x="4424819" y="3701476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time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51E618-780E-BB44-B418-13064AEB2786}"/>
              </a:ext>
            </a:extLst>
          </p:cNvPr>
          <p:cNvSpPr txBox="1"/>
          <p:nvPr/>
        </p:nvSpPr>
        <p:spPr>
          <a:xfrm rot="16200000">
            <a:off x="127708" y="2397319"/>
            <a:ext cx="16454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Access Latency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91815B-3A0A-4843-BA48-F4957A996778}"/>
              </a:ext>
            </a:extLst>
          </p:cNvPr>
          <p:cNvSpPr txBox="1"/>
          <p:nvPr/>
        </p:nvSpPr>
        <p:spPr>
          <a:xfrm>
            <a:off x="1512517" y="845624"/>
            <a:ext cx="626614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Primary Result:         Bandwidth : 20Kb/Sec                     Error rate: 0.16%</a:t>
            </a:r>
            <a:br>
              <a:rPr lang="en-US" sz="2000" dirty="0"/>
            </a:br>
            <a:endParaRPr lang="en-US" sz="2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24CE1E-2D12-6143-8D3E-15FE41EB36CD}"/>
              </a:ext>
            </a:extLst>
          </p:cNvPr>
          <p:cNvSpPr txBox="1"/>
          <p:nvPr/>
        </p:nvSpPr>
        <p:spPr>
          <a:xfrm>
            <a:off x="1207978" y="4678548"/>
            <a:ext cx="728075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Further Bandwidth Improvement:</a:t>
            </a:r>
            <a:endParaRPr lang="en-US" sz="2000" dirty="0"/>
          </a:p>
          <a:p>
            <a:pPr fontAlgn="base"/>
            <a:endParaRPr lang="en-US" sz="2000" dirty="0"/>
          </a:p>
          <a:p>
            <a:pPr fontAlgn="base"/>
            <a:r>
              <a:rPr lang="en-US" sz="2000" dirty="0"/>
              <a:t>Transfer multiple bits over different cache set under same kernel launch</a:t>
            </a:r>
          </a:p>
          <a:p>
            <a:pPr fontAlgn="base"/>
            <a:r>
              <a:rPr lang="en-US" sz="2000" dirty="0"/>
              <a:t>Removing kernel launch overhead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02312782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FAC708-B270-9A4E-958D-C7B2B4C0D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Side Channel and </a:t>
            </a:r>
            <a:r>
              <a:rPr lang="en-US" dirty="0" err="1"/>
              <a:t>Rowhammer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B064D5-38EA-7B45-BA47-631446937A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From GPU to CPU:</a:t>
            </a:r>
          </a:p>
          <a:p>
            <a:pPr marL="0" indent="0">
              <a:buNone/>
            </a:pPr>
            <a:r>
              <a:rPr lang="en-US" dirty="0"/>
              <a:t>Challenge: building the timer.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619835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876C97-A146-8945-807A-5A5C34310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WebGL-Based  Attacks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7B045D-D716-994A-811E-BED0E439D0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399" y="1571809"/>
            <a:ext cx="7886700" cy="4351338"/>
          </a:xfrm>
        </p:spPr>
        <p:txBody>
          <a:bodyPr/>
          <a:lstStyle/>
          <a:p>
            <a:pPr marL="0" indent="0" algn="just">
              <a:buNone/>
            </a:pPr>
            <a:r>
              <a:rPr lang="en-US" dirty="0"/>
              <a:t>WebGL: A JavaScript API for rendering GPU-accelerated 3D and 2D graphics within web browser  (based on OpenGL ES)</a:t>
            </a:r>
          </a:p>
        </p:txBody>
      </p:sp>
      <p:pic>
        <p:nvPicPr>
          <p:cNvPr id="5" name="Picture 4" descr="A close up of electronics&#10;&#10;Description automatically generated">
            <a:extLst>
              <a:ext uri="{FF2B5EF4-FFF2-40B4-BE49-F238E27FC236}">
                <a16:creationId xmlns:a16="http://schemas.microsoft.com/office/drawing/2014/main" id="{A7D9A263-5938-2D49-834D-E2D1A24B3F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3470065"/>
            <a:ext cx="3365995" cy="2490798"/>
          </a:xfrm>
          <a:prstGeom prst="rect">
            <a:avLst/>
          </a:prstGeom>
        </p:spPr>
      </p:pic>
      <p:pic>
        <p:nvPicPr>
          <p:cNvPr id="7" name="Picture 6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22EB083A-94BB-8E44-8B5C-472B676075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399" y="3470065"/>
            <a:ext cx="3320432" cy="249079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52B61A6-1652-2449-9655-686BA4D6AAF5}"/>
              </a:ext>
            </a:extLst>
          </p:cNvPr>
          <p:cNvSpPr txBox="1"/>
          <p:nvPr/>
        </p:nvSpPr>
        <p:spPr>
          <a:xfrm>
            <a:off x="1371601" y="2961517"/>
            <a:ext cx="2266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WebGL 1 Statistics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0849E1-2C43-C845-8E3B-27B3E41CB595}"/>
              </a:ext>
            </a:extLst>
          </p:cNvPr>
          <p:cNvSpPr txBox="1"/>
          <p:nvPr/>
        </p:nvSpPr>
        <p:spPr>
          <a:xfrm>
            <a:off x="5372101" y="2988021"/>
            <a:ext cx="2266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WebGL 2 Statistics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B5CEFF4-301B-384F-8079-541E344A724D}"/>
              </a:ext>
            </a:extLst>
          </p:cNvPr>
          <p:cNvSpPr txBox="1"/>
          <p:nvPr/>
        </p:nvSpPr>
        <p:spPr>
          <a:xfrm>
            <a:off x="3105979" y="6313350"/>
            <a:ext cx="22661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https://webglstats.com/</a:t>
            </a:r>
            <a:endParaRPr lang="en-US" b="1" dirty="0">
              <a:solidFill>
                <a:schemeClr val="accent6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0569CB-A0CD-A148-9C91-608DD1E893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588946">
            <a:off x="7478516" y="315707"/>
            <a:ext cx="1380517" cy="1041442"/>
          </a:xfrm>
          <a:prstGeom prst="rect">
            <a:avLst/>
          </a:prstGeom>
        </p:spPr>
      </p:pic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AC6F6CFD-82D6-5645-8A7F-2FB4EEB9A8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13375" y="2861450"/>
            <a:ext cx="3810000" cy="3708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404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9AC72D9-2461-3D43-A4AD-E719C8553BE5}"/>
              </a:ext>
            </a:extLst>
          </p:cNvPr>
          <p:cNvSpPr/>
          <p:nvPr/>
        </p:nvSpPr>
        <p:spPr>
          <a:xfrm>
            <a:off x="0" y="311972"/>
            <a:ext cx="1565238" cy="109728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S&amp;P 2018</a:t>
            </a: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7A033F4-EB1B-A843-81CB-311713A77A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1844" y="311973"/>
            <a:ext cx="7886700" cy="1325563"/>
          </a:xfrm>
        </p:spPr>
        <p:txBody>
          <a:bodyPr>
            <a:noAutofit/>
          </a:bodyPr>
          <a:lstStyle/>
          <a:p>
            <a:r>
              <a:rPr lang="en-US" sz="1800" b="1" dirty="0"/>
              <a:t>Grand </a:t>
            </a:r>
            <a:r>
              <a:rPr lang="en-US" sz="1800" b="1" dirty="0" err="1"/>
              <a:t>Pwning</a:t>
            </a:r>
            <a:r>
              <a:rPr lang="en-US" sz="1800" b="1" dirty="0"/>
              <a:t> Unit: Accelerating Microarchitectural Attacks with the GPU</a:t>
            </a:r>
            <a:br>
              <a:rPr lang="en-US" sz="1800" b="1" dirty="0"/>
            </a:br>
            <a:r>
              <a:rPr lang="en-US" sz="1800" b="1" dirty="0"/>
              <a:t>	</a:t>
            </a:r>
            <a:r>
              <a:rPr lang="en-US" sz="1600" dirty="0" err="1"/>
              <a:t>Frigo</a:t>
            </a:r>
            <a:r>
              <a:rPr lang="en-US" sz="1600" dirty="0"/>
              <a:t>, </a:t>
            </a:r>
            <a:r>
              <a:rPr lang="en-US" sz="1600" dirty="0" err="1"/>
              <a:t>Giffrida</a:t>
            </a:r>
            <a:r>
              <a:rPr lang="en-US" sz="1600" dirty="0"/>
              <a:t>, Bos and </a:t>
            </a:r>
            <a:r>
              <a:rPr lang="en-US" sz="1600" dirty="0" err="1"/>
              <a:t>Razavi</a:t>
            </a:r>
            <a:r>
              <a:rPr lang="en-US" sz="1600" dirty="0"/>
              <a:t>; </a:t>
            </a:r>
            <a:r>
              <a:rPr lang="en-US" sz="1600" dirty="0" err="1"/>
              <a:t>Vrije</a:t>
            </a:r>
            <a:r>
              <a:rPr lang="en-US" sz="1600" dirty="0"/>
              <a:t> </a:t>
            </a:r>
            <a:r>
              <a:rPr lang="en-US" sz="1600" dirty="0" err="1"/>
              <a:t>Universiteit</a:t>
            </a:r>
            <a:r>
              <a:rPr lang="en-US" sz="1600" dirty="0"/>
              <a:t> Amsterdam</a:t>
            </a:r>
            <a:br>
              <a:rPr lang="en-US" sz="1800" b="1" dirty="0"/>
            </a:br>
            <a:endParaRPr lang="en-US" sz="16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BB0E83-F28C-A444-9ED8-811A4AC94D86}"/>
              </a:ext>
            </a:extLst>
          </p:cNvPr>
          <p:cNvSpPr txBox="1"/>
          <p:nvPr/>
        </p:nvSpPr>
        <p:spPr>
          <a:xfrm>
            <a:off x="640680" y="1893691"/>
            <a:ext cx="767660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cs typeface="Consolas" panose="020B0609020204030204" pitchFamily="49" charset="0"/>
              </a:rPr>
              <a:t>Using GPU as attack vector for end-to-end </a:t>
            </a:r>
            <a:r>
              <a:rPr lang="en-US" sz="1600" b="1" dirty="0" err="1">
                <a:cs typeface="Consolas" panose="020B0609020204030204" pitchFamily="49" charset="0"/>
              </a:rPr>
              <a:t>Rowhammer</a:t>
            </a:r>
            <a:r>
              <a:rPr lang="en-US" sz="1600" dirty="0">
                <a:cs typeface="Consolas" panose="020B0609020204030204" pitchFamily="49" charset="0"/>
              </a:rPr>
              <a:t> exploit from </a:t>
            </a:r>
            <a:r>
              <a:rPr lang="en-US" sz="1600" b="1" dirty="0">
                <a:cs typeface="Consolas" panose="020B0609020204030204" pitchFamily="49" charset="0"/>
              </a:rPr>
              <a:t>JavaScript </a:t>
            </a:r>
            <a:r>
              <a:rPr lang="en-US" sz="1600" dirty="0">
                <a:cs typeface="Consolas" panose="020B0609020204030204" pitchFamily="49" charset="0"/>
              </a:rPr>
              <a:t>on</a:t>
            </a:r>
            <a:r>
              <a:rPr lang="en-US" sz="1600" b="1" dirty="0">
                <a:cs typeface="Consolas" panose="020B0609020204030204" pitchFamily="49" charset="0"/>
              </a:rPr>
              <a:t> ARM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600" b="1" dirty="0">
              <a:cs typeface="Consolas" panose="020B0609020204030204" pitchFamily="49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b="1" dirty="0">
                <a:cs typeface="Consolas" panose="020B0609020204030204" pitchFamily="49" charset="0"/>
              </a:rPr>
              <a:t>Using </a:t>
            </a:r>
            <a:r>
              <a:rPr lang="en-US" sz="1600" b="1" dirty="0" err="1">
                <a:cs typeface="Consolas" panose="020B0609020204030204" pitchFamily="49" charset="0"/>
              </a:rPr>
              <a:t>WebGL</a:t>
            </a:r>
            <a:r>
              <a:rPr lang="en-US" sz="1600" b="1" dirty="0">
                <a:cs typeface="Consolas" panose="020B0609020204030204" pitchFamily="49" charset="0"/>
              </a:rPr>
              <a:t> timer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600" b="1" dirty="0">
              <a:cs typeface="Consolas" panose="020B0609020204030204" pitchFamily="49" charset="0"/>
            </a:endParaRPr>
          </a:p>
          <a:p>
            <a:endParaRPr lang="en-US" sz="16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78D74EA-04C2-4842-9A4E-ED28D310FAF2}"/>
              </a:ext>
            </a:extLst>
          </p:cNvPr>
          <p:cNvSpPr txBox="1"/>
          <p:nvPr/>
        </p:nvSpPr>
        <p:spPr>
          <a:xfrm>
            <a:off x="368239" y="6327087"/>
            <a:ext cx="8430426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After disclosure, Chrome &amp; Firefox released partial fixes (against timers)</a:t>
            </a:r>
          </a:p>
          <a:p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83BFDCF-37BB-E14E-8EB4-7C92B8636564}"/>
              </a:ext>
            </a:extLst>
          </p:cNvPr>
          <p:cNvSpPr txBox="1"/>
          <p:nvPr/>
        </p:nvSpPr>
        <p:spPr>
          <a:xfrm>
            <a:off x="334244" y="4291528"/>
            <a:ext cx="512755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Attack Primitives: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DRAM accesses: 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</a:rPr>
              <a:t>Reading texture in fragment shaders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Fast cache eviction: 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</a:rPr>
              <a:t>GPU caches are small and deterministic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Contiguous memory: 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</a:rPr>
              <a:t>Performing side channel attack on DRAM row buffer to find contiguous area of physical memory</a:t>
            </a:r>
          </a:p>
        </p:txBody>
      </p:sp>
      <p:pic>
        <p:nvPicPr>
          <p:cNvPr id="27" name="Picture 26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46B039B1-8481-5F42-B06E-3C5F78AEBD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4115" y="2859253"/>
            <a:ext cx="2713168" cy="255477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94DFECA8-8726-0F48-BAE8-C1D011420BF1}"/>
              </a:ext>
            </a:extLst>
          </p:cNvPr>
          <p:cNvSpPr txBox="1"/>
          <p:nvPr/>
        </p:nvSpPr>
        <p:spPr>
          <a:xfrm>
            <a:off x="6267133" y="5307191"/>
            <a:ext cx="26751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Credit: </a:t>
            </a:r>
            <a:r>
              <a:rPr lang="en-US" sz="1100" dirty="0" err="1"/>
              <a:t>Frigo</a:t>
            </a:r>
            <a:r>
              <a:rPr lang="en-US" sz="1100" dirty="0"/>
              <a:t> et al. S&amp;P 2018</a:t>
            </a:r>
          </a:p>
        </p:txBody>
      </p:sp>
    </p:spTree>
    <p:extLst>
      <p:ext uri="{BB962C8B-B14F-4D97-AF65-F5344CB8AC3E}">
        <p14:creationId xmlns:p14="http://schemas.microsoft.com/office/powerpoint/2010/main" val="74693838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CCBB5A-A792-4C45-8EF5-B0699B2C7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 Shader in WebGL (</a:t>
            </a:r>
            <a:r>
              <a:rPr lang="en-US" dirty="0">
                <a:solidFill>
                  <a:srgbClr val="FF0000"/>
                </a:solidFill>
              </a:rPr>
              <a:t>New!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EE48EC-6EB9-C14A-A890-D3CE0EF1EF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algn="just"/>
            <a:r>
              <a:rPr lang="en-US" dirty="0"/>
              <a:t>Ability to use the general-purpose compute functionality. </a:t>
            </a:r>
          </a:p>
          <a:p>
            <a:pPr algn="just"/>
            <a:r>
              <a:rPr lang="en-US" dirty="0"/>
              <a:t>Many domains: To accelerate machine learning algorithms, for image processing, to improve the rendering quality in game engines, …</a:t>
            </a:r>
          </a:p>
          <a:p>
            <a:pPr marL="0" indent="0" algn="just">
              <a:buNone/>
            </a:pPr>
            <a:endParaRPr lang="en-US" dirty="0"/>
          </a:p>
          <a:p>
            <a:pPr marL="0" indent="0" algn="just">
              <a:buNone/>
            </a:pPr>
            <a:endParaRPr lang="en-US" dirty="0"/>
          </a:p>
          <a:p>
            <a:pPr algn="just"/>
            <a:r>
              <a:rPr lang="en-US" dirty="0"/>
              <a:t>Long-term: </a:t>
            </a:r>
            <a:r>
              <a:rPr lang="en-US" dirty="0" err="1"/>
              <a:t>WebGPU</a:t>
            </a:r>
            <a:endParaRPr lang="en-US" dirty="0"/>
          </a:p>
          <a:p>
            <a:pPr algn="just"/>
            <a:r>
              <a:rPr lang="en-US" dirty="0"/>
              <a:t>Short-term: WebGL 2.0 Compute (Based on OpenGL ES 3.1) (Now behind a flag) --  now accessible to developers in Google Chrome Canary by enabling flags</a:t>
            </a:r>
          </a:p>
          <a:p>
            <a:pPr algn="just"/>
            <a:endParaRPr lang="en-US" dirty="0"/>
          </a:p>
          <a:p>
            <a:pPr algn="just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50278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49E608-C01A-4B44-BC0A-72264E6D3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38414"/>
            <a:ext cx="9144000" cy="558627"/>
          </a:xfrm>
          <a:solidFill>
            <a:schemeClr val="tx1"/>
          </a:solidFill>
        </p:spPr>
        <p:txBody>
          <a:bodyPr vert="horz" lIns="68580" tIns="34290" rIns="68580" bIns="34290" rtlCol="0" anchor="ctr">
            <a:norm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highlight>
                  <a:srgbClr val="000000"/>
                </a:highlight>
              </a:rPr>
              <a:t>Discrete GPUs (in Desktops, Clouds, Data Centers)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99D834-1C07-7B4E-BF10-1395D96905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1854" y="2704338"/>
            <a:ext cx="724662" cy="724662"/>
          </a:xfrm>
          <a:prstGeom prst="rect">
            <a:avLst/>
          </a:prstGeom>
        </p:spPr>
      </p:pic>
      <p:pic>
        <p:nvPicPr>
          <p:cNvPr id="6" name="Picture 5" descr="A picture containing clipart&#13;&#10;&#13;&#10;Description automatically generated">
            <a:extLst>
              <a:ext uri="{FF2B5EF4-FFF2-40B4-BE49-F238E27FC236}">
                <a16:creationId xmlns:a16="http://schemas.microsoft.com/office/drawing/2014/main" id="{460FFB4B-F3F2-FF4C-8059-9581F8C728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9380" y="3782744"/>
            <a:ext cx="707136" cy="70713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1E5F6F0-A18D-2F4F-A5BB-D3F9383CF7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204" y="3688443"/>
            <a:ext cx="1371724" cy="6064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C1999A5-755F-1345-91E0-8DF70D44B6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453" y="2812304"/>
            <a:ext cx="1419225" cy="8001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CA7912B-4897-E544-B4AD-BEBC93A80433}"/>
              </a:ext>
            </a:extLst>
          </p:cNvPr>
          <p:cNvSpPr txBox="1"/>
          <p:nvPr/>
        </p:nvSpPr>
        <p:spPr>
          <a:xfrm>
            <a:off x="110703" y="1974517"/>
            <a:ext cx="1371724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/>
              <a:t>General Purpose Computation: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4F612EA-D432-BA41-BDA2-245C597EDDAB}"/>
              </a:ext>
            </a:extLst>
          </p:cNvPr>
          <p:cNvSpPr txBox="1"/>
          <p:nvPr/>
        </p:nvSpPr>
        <p:spPr>
          <a:xfrm>
            <a:off x="27432" y="4578220"/>
            <a:ext cx="137172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/>
              <a:t>3D Graphics </a:t>
            </a:r>
          </a:p>
          <a:p>
            <a:pPr algn="ctr"/>
            <a:r>
              <a:rPr lang="en-US" sz="1500" b="1" dirty="0"/>
              <a:t>(in Desktops)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7C6FBFA-0344-1840-8936-867AF579B9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4454" y="5172392"/>
            <a:ext cx="1410328" cy="583584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10E6A75-AD57-AA45-8ED3-0FCD0C3F3C16}"/>
              </a:ext>
            </a:extLst>
          </p:cNvPr>
          <p:cNvCxnSpPr/>
          <p:nvPr/>
        </p:nvCxnSpPr>
        <p:spPr>
          <a:xfrm>
            <a:off x="27432" y="4489880"/>
            <a:ext cx="1673352" cy="0"/>
          </a:xfrm>
          <a:prstGeom prst="line">
            <a:avLst/>
          </a:prstGeom>
          <a:ln w="28575" cmpd="thinThick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screen shot of a smart phone&#13;&#10;&#13;&#10;Description automatically generated">
            <a:extLst>
              <a:ext uri="{FF2B5EF4-FFF2-40B4-BE49-F238E27FC236}">
                <a16:creationId xmlns:a16="http://schemas.microsoft.com/office/drawing/2014/main" id="{960859AB-B6F6-3246-842C-205F0682E63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43265" y="1976816"/>
            <a:ext cx="6034067" cy="3611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53052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E881C-B78D-D847-9FD5-876B7F04B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Possible Attack: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B6F977-E03E-9D46-BF2C-64435E4218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9831" y="2808591"/>
            <a:ext cx="7995520" cy="3684284"/>
          </a:xfrm>
        </p:spPr>
        <p:txBody>
          <a:bodyPr>
            <a:normAutofit lnSpcReduction="10000"/>
          </a:bodyPr>
          <a:lstStyle/>
          <a:p>
            <a:pPr algn="just"/>
            <a:r>
              <a:rPr lang="en-US" dirty="0"/>
              <a:t>Remote (</a:t>
            </a:r>
            <a:r>
              <a:rPr lang="en-US" dirty="0" err="1"/>
              <a:t>Javascript</a:t>
            </a:r>
            <a:r>
              <a:rPr lang="en-US" dirty="0"/>
              <a:t>-based) Side Channel attack: from GPU to CPU applications on Systems with Integrated GPUs.</a:t>
            </a:r>
          </a:p>
          <a:p>
            <a:pPr marL="0" indent="0" algn="just">
              <a:buNone/>
            </a:pPr>
            <a:endParaRPr lang="en-US" dirty="0"/>
          </a:p>
          <a:p>
            <a:pPr marL="0" indent="0" algn="just">
              <a:buNone/>
            </a:pPr>
            <a:endParaRPr lang="en-US" dirty="0"/>
          </a:p>
          <a:p>
            <a:pPr algn="just"/>
            <a:r>
              <a:rPr lang="en-US" dirty="0"/>
              <a:t>Re-enabling all previous </a:t>
            </a:r>
            <a:r>
              <a:rPr lang="en-US" dirty="0" err="1"/>
              <a:t>Javascript</a:t>
            </a:r>
            <a:r>
              <a:rPr lang="en-US" dirty="0"/>
              <a:t>-based microarchitectural side channel attacks that have been mitigated, by decreasing the precision of timer, disabling shared memory or ... </a:t>
            </a:r>
          </a:p>
          <a:p>
            <a:pPr marL="0" indent="0" algn="just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BAF76C-F572-654F-AED8-9FE594CB66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6003" y="477534"/>
            <a:ext cx="2089498" cy="1871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09135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7D411-FE68-424D-9F65-2F5055ED0F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rmAutofit/>
          </a:bodyPr>
          <a:lstStyle/>
          <a:p>
            <a:r>
              <a:rPr lang="en-US" dirty="0"/>
              <a:t>Multi-GPU systems: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0AA30C-A6DD-BA4F-8A5B-0D339B5D30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1" y="1825625"/>
            <a:ext cx="3833747" cy="4351338"/>
          </a:xfrm>
        </p:spPr>
        <p:txBody>
          <a:bodyPr>
            <a:normAutofit/>
          </a:bodyPr>
          <a:lstStyle/>
          <a:p>
            <a:r>
              <a:rPr lang="en-US" sz="2000" dirty="0"/>
              <a:t>Reverse Engineering the job scheduler and stablishing Co-location on the same cluster node</a:t>
            </a:r>
          </a:p>
          <a:p>
            <a:pPr lvl="1">
              <a:buFont typeface="Wingdings" pitchFamily="2" charset="2"/>
              <a:buChar char="ü"/>
            </a:pPr>
            <a:r>
              <a:rPr lang="en-US" sz="2000" dirty="0"/>
              <a:t> Covert and Side Channel Attacks </a:t>
            </a:r>
          </a:p>
          <a:p>
            <a:pPr lvl="1">
              <a:buFont typeface="Wingdings" pitchFamily="2" charset="2"/>
              <a:buChar char="ü"/>
            </a:pPr>
            <a:r>
              <a:rPr lang="en-US" sz="2000" dirty="0"/>
              <a:t> Denial of Service Attacks</a:t>
            </a:r>
          </a:p>
          <a:p>
            <a:endParaRPr lang="en-US" sz="2000" dirty="0"/>
          </a:p>
          <a:p>
            <a:r>
              <a:rPr lang="en-US" sz="2000" dirty="0"/>
              <a:t>Fault Injection attacks e.g. </a:t>
            </a:r>
            <a:r>
              <a:rPr lang="en-US" sz="2000" dirty="0" err="1"/>
              <a:t>Rowhammer</a:t>
            </a: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r>
              <a:rPr lang="en-US" sz="2000" dirty="0"/>
              <a:t>Mitigations to provide HPC security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60E343-AD8B-1840-B5DF-9EC4C30F7C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87" r="2" b="2"/>
          <a:stretch/>
        </p:blipFill>
        <p:spPr>
          <a:xfrm>
            <a:off x="4800600" y="1591131"/>
            <a:ext cx="3714750" cy="4272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02027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3CD4E-EF2B-E34A-90BB-5467DB98E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8B2CD6-581B-A24E-A1E3-199C5E0E1D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Covert and Side channel attacks possible on GPUs</a:t>
            </a:r>
          </a:p>
          <a:p>
            <a:endParaRPr lang="en-US" dirty="0"/>
          </a:p>
          <a:p>
            <a:r>
              <a:rPr lang="en-US" dirty="0"/>
              <a:t>Security a first order design consideration</a:t>
            </a:r>
          </a:p>
          <a:p>
            <a:pPr lvl="1"/>
            <a:r>
              <a:rPr lang="en-US" dirty="0"/>
              <a:t>We cannot just focus on performance</a:t>
            </a:r>
          </a:p>
          <a:p>
            <a:endParaRPr lang="en-US" dirty="0"/>
          </a:p>
          <a:p>
            <a:r>
              <a:rPr lang="en-US" dirty="0"/>
              <a:t>A lot work needed to characterize threats and understand possible defenses</a:t>
            </a:r>
          </a:p>
          <a:p>
            <a:pPr lvl="1"/>
            <a:endParaRPr lang="en-US" dirty="0"/>
          </a:p>
          <a:p>
            <a:r>
              <a:rPr lang="en-US" dirty="0"/>
              <a:t>New computing models-&gt; New attacks</a:t>
            </a:r>
          </a:p>
          <a:p>
            <a:pPr lvl="1"/>
            <a:r>
              <a:rPr lang="en-US" dirty="0"/>
              <a:t>Heterogeneous computing, resource disaggregation, WebGL, …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34E050-1C7A-7449-BEA1-318F2348E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9E8EC-5ACB-094A-9D12-CEB7E9208584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338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D3206CE2-A940-BF44-A6A5-7AC457744A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795" y="3204268"/>
            <a:ext cx="1978328" cy="119171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093728B-E937-0C4A-A30B-0ACBEA8136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8156" y="1145695"/>
            <a:ext cx="2438274" cy="1103318"/>
          </a:xfrm>
          <a:prstGeom prst="rect">
            <a:avLst/>
          </a:prstGeom>
        </p:spPr>
      </p:pic>
      <p:pic>
        <p:nvPicPr>
          <p:cNvPr id="16" name="Picture 15" descr="A picture containing clipart&#10;&#10;Description automatically generated">
            <a:extLst>
              <a:ext uri="{FF2B5EF4-FFF2-40B4-BE49-F238E27FC236}">
                <a16:creationId xmlns:a16="http://schemas.microsoft.com/office/drawing/2014/main" id="{B6DFE6BE-C861-3E4A-BF53-3DA215E734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426" y="2930049"/>
            <a:ext cx="2098697" cy="44179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00660CD-94AC-B346-945F-A91F484DA1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5869" y="1116876"/>
            <a:ext cx="1129130" cy="1129130"/>
          </a:xfrm>
          <a:prstGeom prst="rect">
            <a:avLst/>
          </a:prstGeom>
        </p:spPr>
      </p:pic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D37BFD57-480F-2F47-825B-9ADB66E4D4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0289" y="4102561"/>
            <a:ext cx="1978330" cy="11869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3AE0BE-C787-8343-ACA6-B8D720EFE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8156" y="2478707"/>
            <a:ext cx="4218429" cy="1786270"/>
          </a:xfrm>
          <a:solidFill>
            <a:schemeClr val="tx1">
              <a:lumMod val="50000"/>
              <a:lumOff val="50000"/>
            </a:schemeClr>
          </a:solidFill>
        </p:spPr>
        <p:txBody>
          <a:bodyPr vert="horz" lIns="68580" tIns="34290" rIns="68580" bIns="34290" rtlCol="0" anchor="b">
            <a:normAutofit/>
          </a:bodyPr>
          <a:lstStyle/>
          <a:p>
            <a:r>
              <a:rPr lang="en-US" sz="3600" dirty="0">
                <a:solidFill>
                  <a:srgbClr val="FFFFFF"/>
                </a:solidFill>
                <a:highlight>
                  <a:srgbClr val="808080"/>
                </a:highlight>
              </a:rPr>
              <a:t>Integrated GPUs: </a:t>
            </a:r>
            <a:br>
              <a:rPr lang="en-US" sz="3600" dirty="0">
                <a:solidFill>
                  <a:srgbClr val="FFFFFF"/>
                </a:solidFill>
                <a:highlight>
                  <a:srgbClr val="808080"/>
                </a:highlight>
              </a:rPr>
            </a:br>
            <a:r>
              <a:rPr lang="en-US" sz="3600" dirty="0">
                <a:solidFill>
                  <a:srgbClr val="FFFFFF"/>
                </a:solidFill>
                <a:highlight>
                  <a:srgbClr val="808080"/>
                </a:highlight>
              </a:rPr>
              <a:t>(in Desktop, Laptops, Mobile SOCs)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2329527-9EF7-FC41-A661-857D8104465C}"/>
              </a:ext>
            </a:extLst>
          </p:cNvPr>
          <p:cNvSpPr txBox="1"/>
          <p:nvPr/>
        </p:nvSpPr>
        <p:spPr>
          <a:xfrm>
            <a:off x="8833105" y="4395978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35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23057FE-8D21-9A4E-A592-EB5488089194}"/>
              </a:ext>
            </a:extLst>
          </p:cNvPr>
          <p:cNvSpPr txBox="1"/>
          <p:nvPr/>
        </p:nvSpPr>
        <p:spPr>
          <a:xfrm>
            <a:off x="168394" y="1174062"/>
            <a:ext cx="2343701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Graphics</a:t>
            </a:r>
            <a:endParaRPr lang="en-US" sz="2100" b="1" dirty="0"/>
          </a:p>
          <a:p>
            <a:endParaRPr lang="en-US" sz="2100" dirty="0"/>
          </a:p>
          <a:p>
            <a:r>
              <a:rPr lang="en-US" sz="2400" b="1" dirty="0"/>
              <a:t>Computation</a:t>
            </a:r>
            <a:endParaRPr lang="en-US" sz="2100" b="1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2E3FD5E-5222-2A49-B6C2-84EDA836EA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02537" y="1761445"/>
            <a:ext cx="901139" cy="65096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52DBE41-7BFC-434D-89E5-0A1B07DCCBA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90894" y="1063996"/>
            <a:ext cx="1410328" cy="58358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B65755A-0172-6C4D-84EC-1CEB80E7676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18619" y="4494671"/>
            <a:ext cx="3800697" cy="2444106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EA91A7E4-9F3D-004F-9354-3F93A93373FA}"/>
              </a:ext>
            </a:extLst>
          </p:cNvPr>
          <p:cNvSpPr txBox="1">
            <a:spLocks/>
          </p:cNvSpPr>
          <p:nvPr/>
        </p:nvSpPr>
        <p:spPr>
          <a:xfrm>
            <a:off x="6145979" y="4909092"/>
            <a:ext cx="2779491" cy="166406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lIns="68580" tIns="34290" rIns="68580" bIns="3429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rgbClr val="FFFFFF"/>
                </a:solidFill>
                <a:highlight>
                  <a:srgbClr val="808080"/>
                </a:highlight>
              </a:rPr>
              <a:t>Embedded GPUs in CPS systems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1E38708-FBFF-E044-A96A-A1984E6FA26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758" y="1145695"/>
            <a:ext cx="9144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035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063625"/>
            <a:ext cx="9144000" cy="857250"/>
          </a:xfrm>
        </p:spPr>
        <p:txBody>
          <a:bodyPr/>
          <a:lstStyle/>
          <a:p>
            <a:r>
              <a:rPr lang="en-US" dirty="0">
                <a:ea typeface="ＭＳ Ｐゴシック" panose="020B0600070205080204" pitchFamily="34" charset="-128"/>
              </a:rPr>
              <a:t>Opportunities: Architecture &amp; Security?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0318" y="2286001"/>
            <a:ext cx="5638800" cy="1981199"/>
          </a:xfrm>
          <a:noFill/>
          <a:ln w="25400">
            <a:solidFill>
              <a:srgbClr val="FF0000"/>
            </a:solidFill>
          </a:ln>
          <a:effectLst/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Vulnerabilities originating in architecture </a:t>
            </a:r>
          </a:p>
          <a:p>
            <a:pPr lvl="1"/>
            <a:r>
              <a:rPr lang="en-US" sz="1800" dirty="0"/>
              <a:t>Side and covert channels</a:t>
            </a:r>
          </a:p>
          <a:p>
            <a:pPr lvl="1"/>
            <a:r>
              <a:rPr lang="en-US" sz="1800" dirty="0"/>
              <a:t>Speculation attacks</a:t>
            </a:r>
          </a:p>
          <a:p>
            <a:pPr lvl="1"/>
            <a:r>
              <a:rPr lang="en-US" sz="1800" dirty="0"/>
              <a:t>Fault injection</a:t>
            </a:r>
          </a:p>
          <a:p>
            <a:pPr lvl="1"/>
            <a:r>
              <a:rPr lang="en-US" sz="1800" dirty="0"/>
              <a:t>Hardware trojans, </a:t>
            </a:r>
            <a:r>
              <a:rPr lang="mr-IN" sz="1800" dirty="0"/>
              <a:t>…</a:t>
            </a:r>
            <a:endParaRPr lang="en-US" sz="1800" dirty="0"/>
          </a:p>
          <a:p>
            <a:pPr lvl="1"/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0F8B3D2-0443-A549-A485-3A250A94E647}"/>
              </a:ext>
            </a:extLst>
          </p:cNvPr>
          <p:cNvSpPr txBox="1">
            <a:spLocks/>
          </p:cNvSpPr>
          <p:nvPr/>
        </p:nvSpPr>
        <p:spPr bwMode="auto">
          <a:xfrm>
            <a:off x="3352800" y="3719231"/>
            <a:ext cx="5715000" cy="2266950"/>
          </a:xfrm>
          <a:prstGeom prst="rect">
            <a:avLst/>
          </a:prstGeom>
          <a:solidFill>
            <a:schemeClr val="bg1"/>
          </a:solidFill>
          <a:ln w="25400">
            <a:solidFill>
              <a:srgbClr val="00B050"/>
            </a:solidFill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/>
              <a:t>Defenses rooted in architecture</a:t>
            </a:r>
          </a:p>
          <a:p>
            <a:pPr lvl="1"/>
            <a:r>
              <a:rPr lang="en-US" sz="1800" dirty="0"/>
              <a:t>Do no harm </a:t>
            </a:r>
          </a:p>
          <a:p>
            <a:pPr lvl="2"/>
            <a:r>
              <a:rPr lang="en-US" sz="1600" dirty="0"/>
              <a:t>Avoid vulnerabilities in architecture/HW</a:t>
            </a:r>
          </a:p>
          <a:p>
            <a:pPr lvl="1"/>
            <a:r>
              <a:rPr lang="en-US" sz="1800" dirty="0"/>
              <a:t>Help software</a:t>
            </a:r>
          </a:p>
          <a:p>
            <a:pPr lvl="2"/>
            <a:r>
              <a:rPr lang="en-US" sz="1600" dirty="0"/>
              <a:t>Security abstractions/mechanisms		</a:t>
            </a:r>
          </a:p>
          <a:p>
            <a:pPr lvl="2"/>
            <a:r>
              <a:rPr lang="en-US" sz="1600" dirty="0"/>
              <a:t>Computational support for expensive defenses</a:t>
            </a:r>
          </a:p>
        </p:txBody>
      </p:sp>
      <p:sp>
        <p:nvSpPr>
          <p:cNvPr id="11" name="Left Arrow 10">
            <a:extLst>
              <a:ext uri="{FF2B5EF4-FFF2-40B4-BE49-F238E27FC236}">
                <a16:creationId xmlns:a16="http://schemas.microsoft.com/office/drawing/2014/main" id="{B503F398-6466-D044-B255-6B340BFFBC51}"/>
              </a:ext>
            </a:extLst>
          </p:cNvPr>
          <p:cNvSpPr/>
          <p:nvPr/>
        </p:nvSpPr>
        <p:spPr>
          <a:xfrm>
            <a:off x="6438900" y="2438400"/>
            <a:ext cx="2324100" cy="914400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Attacks</a:t>
            </a:r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29872468-835A-7C4B-98F9-1A38298C89F7}"/>
              </a:ext>
            </a:extLst>
          </p:cNvPr>
          <p:cNvSpPr/>
          <p:nvPr/>
        </p:nvSpPr>
        <p:spPr>
          <a:xfrm>
            <a:off x="609600" y="4860926"/>
            <a:ext cx="2281518" cy="85407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Defenses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F2032E6-0D4D-5848-A55E-58F5E1BB4E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AD65C29-7C7F-FE41-8ADE-C5F8972C719F}" type="slidenum">
              <a:rPr lang="en-US" altLang="en-US" smtClean="0"/>
              <a:pPr>
                <a:defRPr/>
              </a:pPr>
              <a:t>9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344339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" grpId="1" build="p" animBg="1"/>
      <p:bldP spid="4" grpId="0" animBg="1"/>
      <p:bldP spid="11" grpId="0" animBg="1"/>
      <p:bldP spid="12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14594</TotalTime>
  <Words>3248</Words>
  <Application>Microsoft Macintosh PowerPoint</Application>
  <PresentationFormat>On-screen Show (4:3)</PresentationFormat>
  <Paragraphs>1030</Paragraphs>
  <Slides>72</Slides>
  <Notes>17</Notes>
  <HiddenSlides>8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72</vt:i4>
      </vt:variant>
    </vt:vector>
  </HeadingPairs>
  <TitlesOfParts>
    <vt:vector size="83" baseType="lpstr">
      <vt:lpstr>Arial</vt:lpstr>
      <vt:lpstr>Book Antiqua</vt:lpstr>
      <vt:lpstr>Calibri</vt:lpstr>
      <vt:lpstr>Calibri Light</vt:lpstr>
      <vt:lpstr>Consolas</vt:lpstr>
      <vt:lpstr>Courier</vt:lpstr>
      <vt:lpstr>Courier New</vt:lpstr>
      <vt:lpstr>Wingdings</vt:lpstr>
      <vt:lpstr>Office Theme</vt:lpstr>
      <vt:lpstr>1_Custom Design</vt:lpstr>
      <vt:lpstr>Custom Design</vt:lpstr>
      <vt:lpstr>PowerPoint Presentation</vt:lpstr>
      <vt:lpstr>Malware is Everywhere!</vt:lpstr>
      <vt:lpstr>PowerPoint Presentation</vt:lpstr>
      <vt:lpstr>PowerPoint Presentation</vt:lpstr>
      <vt:lpstr>Architecture support for security</vt:lpstr>
      <vt:lpstr>Graphics Processing Units</vt:lpstr>
      <vt:lpstr>Discrete GPUs (in Desktops, Clouds, Data Centers)</vt:lpstr>
      <vt:lpstr>Integrated GPUs:  (in Desktop, Laptops, Mobile SOCs)</vt:lpstr>
      <vt:lpstr>Opportunities: Architecture &amp; Security?</vt:lpstr>
      <vt:lpstr>Attacks based on GPU Leftover Memory</vt:lpstr>
      <vt:lpstr>Multiprogramming on GPUs becoming widespread</vt:lpstr>
      <vt:lpstr>Motivation</vt:lpstr>
      <vt:lpstr>Outline</vt:lpstr>
      <vt:lpstr>GPU Architecture: massive paralleism</vt:lpstr>
      <vt:lpstr>GPU Programming Interfaces</vt:lpstr>
      <vt:lpstr>Increasingly designed for sharing</vt:lpstr>
      <vt:lpstr>Covert Channels on GPUs – Micro’17</vt:lpstr>
      <vt:lpstr>Colocation (Reverse Engineering the Scheduling)</vt:lpstr>
      <vt:lpstr>PowerPoint Presentation</vt:lpstr>
      <vt:lpstr>Colocation (Reverse Engineering the Scheduling)</vt:lpstr>
      <vt:lpstr>PowerPoint Presentation</vt:lpstr>
      <vt:lpstr>Attack Flow</vt:lpstr>
      <vt:lpstr>Cache Channel (intra-SM and inter-SM)</vt:lpstr>
      <vt:lpstr>Synchronization:</vt:lpstr>
      <vt:lpstr>Synchronization and Parallelization</vt:lpstr>
      <vt:lpstr>Exclusive Colocation of Spy and Trojan</vt:lpstr>
      <vt:lpstr>Performance</vt:lpstr>
      <vt:lpstr>PowerPoint Presentation</vt:lpstr>
      <vt:lpstr>Finer grain microarchitectural channels</vt:lpstr>
      <vt:lpstr>PowerPoint Presentation</vt:lpstr>
      <vt:lpstr>Leakage Vectors</vt:lpstr>
      <vt:lpstr>Graphics-Graphics Attack Overview</vt:lpstr>
      <vt:lpstr>Graphics-Graphics Side Channel (Co-location)</vt:lpstr>
      <vt:lpstr>Attack 1: Website Fingerprinting</vt:lpstr>
      <vt:lpstr>GPU memory allocation trace</vt:lpstr>
      <vt:lpstr>Classification Results</vt:lpstr>
      <vt:lpstr>Attack 2: Keystroke Timing</vt:lpstr>
      <vt:lpstr>Keystroke timing: Ground Truth vs. GPU</vt:lpstr>
      <vt:lpstr>CUDA-CUDA: Attack overview</vt:lpstr>
      <vt:lpstr>CUDA-CUDA Side Channel</vt:lpstr>
      <vt:lpstr>Attack 3: Neural Network Model Recovery</vt:lpstr>
      <vt:lpstr>Results</vt:lpstr>
      <vt:lpstr>CUDA-Graphics Side Channel</vt:lpstr>
      <vt:lpstr>Disclosure to NVIDIA</vt:lpstr>
      <vt:lpstr>Recap</vt:lpstr>
      <vt:lpstr>PowerPoint Presentation</vt:lpstr>
      <vt:lpstr>Mitigating Contention Based Side and Covert Channel Attacks on GPUs </vt:lpstr>
      <vt:lpstr>Security Unit Implementation:</vt:lpstr>
      <vt:lpstr>Results</vt:lpstr>
      <vt:lpstr>Mitigation</vt:lpstr>
      <vt:lpstr>Mitigating GPU Timing Attack via Subwarp-based Randomized Coalescing Techniques  Kadam, Zhang and Jog (College of William and Mary &amp; Penn State University) </vt:lpstr>
      <vt:lpstr>Memory Access Coalescing in GPUs</vt:lpstr>
      <vt:lpstr>Memory Access Coalescing in GPUs </vt:lpstr>
      <vt:lpstr>PowerPoint Presentation</vt:lpstr>
      <vt:lpstr>RCoal: Random Sized Subwarp (RSS)</vt:lpstr>
      <vt:lpstr>Random-Threaded Subwarp (RTS)</vt:lpstr>
      <vt:lpstr>RCoal: Random-Threaded Subwarp (RTS)</vt:lpstr>
      <vt:lpstr>Results</vt:lpstr>
      <vt:lpstr>Sugar: Secure GPU Acceleration in Web Browsers  Yao, Ma, Liu, Amiri Sani and Chandramowlishwaran,  University of California, Irvine</vt:lpstr>
      <vt:lpstr>Sugar: </vt:lpstr>
      <vt:lpstr>PowerPoint Presentation</vt:lpstr>
      <vt:lpstr>Integrated GPUs   (Desktops, laptops and Smart Phones)</vt:lpstr>
      <vt:lpstr>Integrated GPUs  </vt:lpstr>
      <vt:lpstr>Covert Channels</vt:lpstr>
      <vt:lpstr>PowerPoint Presentation</vt:lpstr>
      <vt:lpstr>Side Channel and Rowhammer</vt:lpstr>
      <vt:lpstr>WebGL-Based  Attacks</vt:lpstr>
      <vt:lpstr>Grand Pwning Unit: Accelerating Microarchitectural Attacks with the GPU  Frigo, Giffrida, Bos and Razavi; Vrije Universiteit Amsterdam </vt:lpstr>
      <vt:lpstr>Compute Shader in WebGL (New!)</vt:lpstr>
      <vt:lpstr>Possible Attack:</vt:lpstr>
      <vt:lpstr>Multi-GPU systems:</vt:lpstr>
      <vt:lpstr>Conclusions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Hoda Naghibijouyabri</dc:creator>
  <cp:lastModifiedBy>Microsoft Office User</cp:lastModifiedBy>
  <cp:revision>96</cp:revision>
  <dcterms:created xsi:type="dcterms:W3CDTF">2018-10-11T17:33:31Z</dcterms:created>
  <dcterms:modified xsi:type="dcterms:W3CDTF">2019-04-14T14:22:53Z</dcterms:modified>
</cp:coreProperties>
</file>